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80" r:id="rId2"/>
    <p:sldId id="279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1" r:id="rId13"/>
    <p:sldId id="290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71"/>
    <p:restoredTop sz="94643"/>
  </p:normalViewPr>
  <p:slideViewPr>
    <p:cSldViewPr snapToGrid="0" snapToObjects="1">
      <p:cViewPr varScale="1">
        <p:scale>
          <a:sx n="108" d="100"/>
          <a:sy n="108" d="100"/>
        </p:scale>
        <p:origin x="5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BCD3EE-C2B5-004B-99D3-B2870BCF9B7A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03399CA1-869F-A948-8B0E-55A48A11A17E}">
      <dgm:prSet phldrT="[Text]"/>
      <dgm:spPr/>
      <dgm:t>
        <a:bodyPr/>
        <a:lstStyle/>
        <a:p>
          <a:r>
            <a:rPr lang="en-US" dirty="0"/>
            <a:t>Raw Text</a:t>
          </a:r>
        </a:p>
        <a:p>
          <a:r>
            <a:rPr lang="en-US" dirty="0"/>
            <a:t>(HTML pages, </a:t>
          </a:r>
          <a:r>
            <a:rPr lang="en-US" dirty="0" err="1"/>
            <a:t>etc</a:t>
          </a:r>
          <a:r>
            <a:rPr lang="en-US" dirty="0"/>
            <a:t>)</a:t>
          </a:r>
        </a:p>
      </dgm:t>
    </dgm:pt>
    <dgm:pt modelId="{1DE78C2B-72AE-5B40-9436-224FCD42B354}" type="parTrans" cxnId="{AEC1F0C4-67BF-9544-9D9B-667317000F9E}">
      <dgm:prSet/>
      <dgm:spPr/>
      <dgm:t>
        <a:bodyPr/>
        <a:lstStyle/>
        <a:p>
          <a:endParaRPr lang="en-US"/>
        </a:p>
      </dgm:t>
    </dgm:pt>
    <dgm:pt modelId="{F2DA16D0-BE1C-3246-88CA-5FADD899D4EB}" type="sibTrans" cxnId="{AEC1F0C4-67BF-9544-9D9B-667317000F9E}">
      <dgm:prSet/>
      <dgm:spPr/>
      <dgm:t>
        <a:bodyPr/>
        <a:lstStyle/>
        <a:p>
          <a:endParaRPr lang="en-US"/>
        </a:p>
      </dgm:t>
    </dgm:pt>
    <dgm:pt modelId="{701F9CB1-1D62-FF45-A627-8BC4D7662510}">
      <dgm:prSet phldrT="[Text]"/>
      <dgm:spPr/>
      <dgm:t>
        <a:bodyPr/>
        <a:lstStyle/>
        <a:p>
          <a:r>
            <a:rPr lang="en-US" dirty="0"/>
            <a:t>Refined Text</a:t>
          </a:r>
        </a:p>
      </dgm:t>
    </dgm:pt>
    <dgm:pt modelId="{2F38EC6C-1F1C-4648-BBC1-30E9043C4428}" type="parTrans" cxnId="{872D0E19-6793-6244-9D88-F0FC155CB8CD}">
      <dgm:prSet/>
      <dgm:spPr/>
      <dgm:t>
        <a:bodyPr/>
        <a:lstStyle/>
        <a:p>
          <a:endParaRPr lang="en-US"/>
        </a:p>
      </dgm:t>
    </dgm:pt>
    <dgm:pt modelId="{E8B06E18-D293-034A-8686-EDC8F38F6A47}" type="sibTrans" cxnId="{872D0E19-6793-6244-9D88-F0FC155CB8CD}">
      <dgm:prSet/>
      <dgm:spPr/>
      <dgm:t>
        <a:bodyPr/>
        <a:lstStyle/>
        <a:p>
          <a:endParaRPr lang="en-US"/>
        </a:p>
      </dgm:t>
    </dgm:pt>
    <dgm:pt modelId="{85D1BB7D-5C92-3246-A9DD-D1234DFAAB1A}">
      <dgm:prSet phldrT="[Text]"/>
      <dgm:spPr/>
      <dgm:t>
        <a:bodyPr/>
        <a:lstStyle/>
        <a:p>
          <a:r>
            <a:rPr lang="en-US" dirty="0"/>
            <a:t>Textual Entities and Relations</a:t>
          </a:r>
        </a:p>
      </dgm:t>
    </dgm:pt>
    <dgm:pt modelId="{F4B85F9C-79F6-C04D-A37C-755B3B31BDC4}" type="parTrans" cxnId="{CDA74454-2D56-9449-95E3-3532B66131E8}">
      <dgm:prSet/>
      <dgm:spPr/>
      <dgm:t>
        <a:bodyPr/>
        <a:lstStyle/>
        <a:p>
          <a:endParaRPr lang="en-US"/>
        </a:p>
      </dgm:t>
    </dgm:pt>
    <dgm:pt modelId="{57FCFE8E-6E95-AF41-B28C-CA930F600CAF}" type="sibTrans" cxnId="{CDA74454-2D56-9449-95E3-3532B66131E8}">
      <dgm:prSet/>
      <dgm:spPr/>
      <dgm:t>
        <a:bodyPr/>
        <a:lstStyle/>
        <a:p>
          <a:endParaRPr lang="en-US"/>
        </a:p>
      </dgm:t>
    </dgm:pt>
    <dgm:pt modelId="{461C94DC-DEFC-604F-ACA6-783EA6D14A47}">
      <dgm:prSet/>
      <dgm:spPr/>
      <dgm:t>
        <a:bodyPr/>
        <a:lstStyle/>
        <a:p>
          <a:r>
            <a:rPr lang="en-US" dirty="0"/>
            <a:t>Knowledge Bases</a:t>
          </a:r>
        </a:p>
      </dgm:t>
    </dgm:pt>
    <dgm:pt modelId="{6F644029-7EE9-7446-9EEE-CF9CEF058253}" type="parTrans" cxnId="{8493B45C-7D22-0E40-A127-D269A5863E7A}">
      <dgm:prSet/>
      <dgm:spPr/>
      <dgm:t>
        <a:bodyPr/>
        <a:lstStyle/>
        <a:p>
          <a:endParaRPr lang="en-US"/>
        </a:p>
      </dgm:t>
    </dgm:pt>
    <dgm:pt modelId="{6D8A3A3B-5E0A-A048-AC60-9E5817DABE74}" type="sibTrans" cxnId="{8493B45C-7D22-0E40-A127-D269A5863E7A}">
      <dgm:prSet/>
      <dgm:spPr/>
      <dgm:t>
        <a:bodyPr/>
        <a:lstStyle/>
        <a:p>
          <a:endParaRPr lang="en-US"/>
        </a:p>
      </dgm:t>
    </dgm:pt>
    <dgm:pt modelId="{AF7ACAD2-AD88-C243-829D-8F91DB3129F9}" type="pres">
      <dgm:prSet presAssocID="{84BCD3EE-C2B5-004B-99D3-B2870BCF9B7A}" presName="Name0" presStyleCnt="0">
        <dgm:presLayoutVars>
          <dgm:dir/>
          <dgm:resizeHandles val="exact"/>
        </dgm:presLayoutVars>
      </dgm:prSet>
      <dgm:spPr/>
    </dgm:pt>
    <dgm:pt modelId="{9BE955C1-A772-7842-97D8-598E27D2B322}" type="pres">
      <dgm:prSet presAssocID="{03399CA1-869F-A948-8B0E-55A48A11A17E}" presName="node" presStyleLbl="node1" presStyleIdx="0" presStyleCnt="4">
        <dgm:presLayoutVars>
          <dgm:bulletEnabled val="1"/>
        </dgm:presLayoutVars>
      </dgm:prSet>
      <dgm:spPr/>
    </dgm:pt>
    <dgm:pt modelId="{7B7AAA95-C056-5146-89CA-8A0458E29937}" type="pres">
      <dgm:prSet presAssocID="{F2DA16D0-BE1C-3246-88CA-5FADD899D4EB}" presName="sibTrans" presStyleLbl="sibTrans2D1" presStyleIdx="0" presStyleCnt="3"/>
      <dgm:spPr/>
    </dgm:pt>
    <dgm:pt modelId="{7E84C1CC-FDC0-5348-B445-CAA85F33EC8B}" type="pres">
      <dgm:prSet presAssocID="{F2DA16D0-BE1C-3246-88CA-5FADD899D4EB}" presName="connectorText" presStyleLbl="sibTrans2D1" presStyleIdx="0" presStyleCnt="3"/>
      <dgm:spPr/>
    </dgm:pt>
    <dgm:pt modelId="{51B0C6F9-6897-A14E-B3CD-11ABEA83B973}" type="pres">
      <dgm:prSet presAssocID="{701F9CB1-1D62-FF45-A627-8BC4D7662510}" presName="node" presStyleLbl="node1" presStyleIdx="1" presStyleCnt="4">
        <dgm:presLayoutVars>
          <dgm:bulletEnabled val="1"/>
        </dgm:presLayoutVars>
      </dgm:prSet>
      <dgm:spPr/>
    </dgm:pt>
    <dgm:pt modelId="{2E8745EB-8F8F-234B-AFAE-E9FF459A2A45}" type="pres">
      <dgm:prSet presAssocID="{E8B06E18-D293-034A-8686-EDC8F38F6A47}" presName="sibTrans" presStyleLbl="sibTrans2D1" presStyleIdx="1" presStyleCnt="3"/>
      <dgm:spPr/>
    </dgm:pt>
    <dgm:pt modelId="{EA5941CD-DB2D-8047-AD43-A961250B2BF1}" type="pres">
      <dgm:prSet presAssocID="{E8B06E18-D293-034A-8686-EDC8F38F6A47}" presName="connectorText" presStyleLbl="sibTrans2D1" presStyleIdx="1" presStyleCnt="3"/>
      <dgm:spPr/>
    </dgm:pt>
    <dgm:pt modelId="{2166FCCB-58A2-3147-9B07-5C95F5638B0A}" type="pres">
      <dgm:prSet presAssocID="{85D1BB7D-5C92-3246-A9DD-D1234DFAAB1A}" presName="node" presStyleLbl="node1" presStyleIdx="2" presStyleCnt="4">
        <dgm:presLayoutVars>
          <dgm:bulletEnabled val="1"/>
        </dgm:presLayoutVars>
      </dgm:prSet>
      <dgm:spPr/>
    </dgm:pt>
    <dgm:pt modelId="{97DF9E9B-FFD5-D441-9250-4804F257DB66}" type="pres">
      <dgm:prSet presAssocID="{57FCFE8E-6E95-AF41-B28C-CA930F600CAF}" presName="sibTrans" presStyleLbl="sibTrans2D1" presStyleIdx="2" presStyleCnt="3"/>
      <dgm:spPr/>
    </dgm:pt>
    <dgm:pt modelId="{7A028C23-E0D4-E045-B1EE-ADC162A69294}" type="pres">
      <dgm:prSet presAssocID="{57FCFE8E-6E95-AF41-B28C-CA930F600CAF}" presName="connectorText" presStyleLbl="sibTrans2D1" presStyleIdx="2" presStyleCnt="3"/>
      <dgm:spPr/>
    </dgm:pt>
    <dgm:pt modelId="{3C13C87D-8D57-DC4F-A93C-3D3803003BB5}" type="pres">
      <dgm:prSet presAssocID="{461C94DC-DEFC-604F-ACA6-783EA6D14A47}" presName="node" presStyleLbl="node1" presStyleIdx="3" presStyleCnt="4">
        <dgm:presLayoutVars>
          <dgm:bulletEnabled val="1"/>
        </dgm:presLayoutVars>
      </dgm:prSet>
      <dgm:spPr/>
    </dgm:pt>
  </dgm:ptLst>
  <dgm:cxnLst>
    <dgm:cxn modelId="{B8D74311-FD7F-5249-9C3B-1B4809D3EDC9}" type="presOf" srcId="{E8B06E18-D293-034A-8686-EDC8F38F6A47}" destId="{EA5941CD-DB2D-8047-AD43-A961250B2BF1}" srcOrd="1" destOrd="0" presId="urn:microsoft.com/office/officeart/2005/8/layout/process1"/>
    <dgm:cxn modelId="{872D0E19-6793-6244-9D88-F0FC155CB8CD}" srcId="{84BCD3EE-C2B5-004B-99D3-B2870BCF9B7A}" destId="{701F9CB1-1D62-FF45-A627-8BC4D7662510}" srcOrd="1" destOrd="0" parTransId="{2F38EC6C-1F1C-4648-BBC1-30E9043C4428}" sibTransId="{E8B06E18-D293-034A-8686-EDC8F38F6A47}"/>
    <dgm:cxn modelId="{F3FF3A44-66C2-9C40-9A25-57A4C57E3834}" type="presOf" srcId="{F2DA16D0-BE1C-3246-88CA-5FADD899D4EB}" destId="{7E84C1CC-FDC0-5348-B445-CAA85F33EC8B}" srcOrd="1" destOrd="0" presId="urn:microsoft.com/office/officeart/2005/8/layout/process1"/>
    <dgm:cxn modelId="{CDA74454-2D56-9449-95E3-3532B66131E8}" srcId="{84BCD3EE-C2B5-004B-99D3-B2870BCF9B7A}" destId="{85D1BB7D-5C92-3246-A9DD-D1234DFAAB1A}" srcOrd="2" destOrd="0" parTransId="{F4B85F9C-79F6-C04D-A37C-755B3B31BDC4}" sibTransId="{57FCFE8E-6E95-AF41-B28C-CA930F600CAF}"/>
    <dgm:cxn modelId="{8493B45C-7D22-0E40-A127-D269A5863E7A}" srcId="{84BCD3EE-C2B5-004B-99D3-B2870BCF9B7A}" destId="{461C94DC-DEFC-604F-ACA6-783EA6D14A47}" srcOrd="3" destOrd="0" parTransId="{6F644029-7EE9-7446-9EEE-CF9CEF058253}" sibTransId="{6D8A3A3B-5E0A-A048-AC60-9E5817DABE74}"/>
    <dgm:cxn modelId="{EDB77189-5932-D34C-B4A1-E657C8B779B3}" type="presOf" srcId="{03399CA1-869F-A948-8B0E-55A48A11A17E}" destId="{9BE955C1-A772-7842-97D8-598E27D2B322}" srcOrd="0" destOrd="0" presId="urn:microsoft.com/office/officeart/2005/8/layout/process1"/>
    <dgm:cxn modelId="{94754E8A-1BEB-B841-8F67-AC54A9B9A33E}" type="presOf" srcId="{85D1BB7D-5C92-3246-A9DD-D1234DFAAB1A}" destId="{2166FCCB-58A2-3147-9B07-5C95F5638B0A}" srcOrd="0" destOrd="0" presId="urn:microsoft.com/office/officeart/2005/8/layout/process1"/>
    <dgm:cxn modelId="{67ED998C-7F26-FF4E-9B54-FBB5CFF36D37}" type="presOf" srcId="{57FCFE8E-6E95-AF41-B28C-CA930F600CAF}" destId="{7A028C23-E0D4-E045-B1EE-ADC162A69294}" srcOrd="1" destOrd="0" presId="urn:microsoft.com/office/officeart/2005/8/layout/process1"/>
    <dgm:cxn modelId="{A6E06F8F-8B3A-DF42-9D5B-58A88585A1E8}" type="presOf" srcId="{F2DA16D0-BE1C-3246-88CA-5FADD899D4EB}" destId="{7B7AAA95-C056-5146-89CA-8A0458E29937}" srcOrd="0" destOrd="0" presId="urn:microsoft.com/office/officeart/2005/8/layout/process1"/>
    <dgm:cxn modelId="{F5BB04BB-1B43-6A46-BCB0-901607D642E9}" type="presOf" srcId="{461C94DC-DEFC-604F-ACA6-783EA6D14A47}" destId="{3C13C87D-8D57-DC4F-A93C-3D3803003BB5}" srcOrd="0" destOrd="0" presId="urn:microsoft.com/office/officeart/2005/8/layout/process1"/>
    <dgm:cxn modelId="{AEC1F0C4-67BF-9544-9D9B-667317000F9E}" srcId="{84BCD3EE-C2B5-004B-99D3-B2870BCF9B7A}" destId="{03399CA1-869F-A948-8B0E-55A48A11A17E}" srcOrd="0" destOrd="0" parTransId="{1DE78C2B-72AE-5B40-9436-224FCD42B354}" sibTransId="{F2DA16D0-BE1C-3246-88CA-5FADD899D4EB}"/>
    <dgm:cxn modelId="{6573E8D3-07A0-3844-AFDD-479F35A1CF3E}" type="presOf" srcId="{57FCFE8E-6E95-AF41-B28C-CA930F600CAF}" destId="{97DF9E9B-FFD5-D441-9250-4804F257DB66}" srcOrd="0" destOrd="0" presId="urn:microsoft.com/office/officeart/2005/8/layout/process1"/>
    <dgm:cxn modelId="{34FD2ED4-577E-4049-88DA-2AA7473B70C9}" type="presOf" srcId="{701F9CB1-1D62-FF45-A627-8BC4D7662510}" destId="{51B0C6F9-6897-A14E-B3CD-11ABEA83B973}" srcOrd="0" destOrd="0" presId="urn:microsoft.com/office/officeart/2005/8/layout/process1"/>
    <dgm:cxn modelId="{C84FCDE8-6467-6A4C-98D0-CB7F61D7C0A4}" type="presOf" srcId="{E8B06E18-D293-034A-8686-EDC8F38F6A47}" destId="{2E8745EB-8F8F-234B-AFAE-E9FF459A2A45}" srcOrd="0" destOrd="0" presId="urn:microsoft.com/office/officeart/2005/8/layout/process1"/>
    <dgm:cxn modelId="{E00286F3-2675-7241-8DB4-24242AC92777}" type="presOf" srcId="{84BCD3EE-C2B5-004B-99D3-B2870BCF9B7A}" destId="{AF7ACAD2-AD88-C243-829D-8F91DB3129F9}" srcOrd="0" destOrd="0" presId="urn:microsoft.com/office/officeart/2005/8/layout/process1"/>
    <dgm:cxn modelId="{6A261DFC-2AC4-094D-9C2F-0146B59C52BD}" type="presParOf" srcId="{AF7ACAD2-AD88-C243-829D-8F91DB3129F9}" destId="{9BE955C1-A772-7842-97D8-598E27D2B322}" srcOrd="0" destOrd="0" presId="urn:microsoft.com/office/officeart/2005/8/layout/process1"/>
    <dgm:cxn modelId="{A6973FA0-7A03-0740-B948-79F3EC8FA62F}" type="presParOf" srcId="{AF7ACAD2-AD88-C243-829D-8F91DB3129F9}" destId="{7B7AAA95-C056-5146-89CA-8A0458E29937}" srcOrd="1" destOrd="0" presId="urn:microsoft.com/office/officeart/2005/8/layout/process1"/>
    <dgm:cxn modelId="{839E405D-E7AD-304E-BC9B-2E03E3AEC059}" type="presParOf" srcId="{7B7AAA95-C056-5146-89CA-8A0458E29937}" destId="{7E84C1CC-FDC0-5348-B445-CAA85F33EC8B}" srcOrd="0" destOrd="0" presId="urn:microsoft.com/office/officeart/2005/8/layout/process1"/>
    <dgm:cxn modelId="{A3496B04-CFAD-4A41-B794-E52600C36FF3}" type="presParOf" srcId="{AF7ACAD2-AD88-C243-829D-8F91DB3129F9}" destId="{51B0C6F9-6897-A14E-B3CD-11ABEA83B973}" srcOrd="2" destOrd="0" presId="urn:microsoft.com/office/officeart/2005/8/layout/process1"/>
    <dgm:cxn modelId="{A7D15B10-15ED-7A42-A26B-1911192EC5D9}" type="presParOf" srcId="{AF7ACAD2-AD88-C243-829D-8F91DB3129F9}" destId="{2E8745EB-8F8F-234B-AFAE-E9FF459A2A45}" srcOrd="3" destOrd="0" presId="urn:microsoft.com/office/officeart/2005/8/layout/process1"/>
    <dgm:cxn modelId="{59035117-900D-C745-9509-0966BE8E4D35}" type="presParOf" srcId="{2E8745EB-8F8F-234B-AFAE-E9FF459A2A45}" destId="{EA5941CD-DB2D-8047-AD43-A961250B2BF1}" srcOrd="0" destOrd="0" presId="urn:microsoft.com/office/officeart/2005/8/layout/process1"/>
    <dgm:cxn modelId="{8DE7C72D-01CC-C245-A1AB-368995744A0B}" type="presParOf" srcId="{AF7ACAD2-AD88-C243-829D-8F91DB3129F9}" destId="{2166FCCB-58A2-3147-9B07-5C95F5638B0A}" srcOrd="4" destOrd="0" presId="urn:microsoft.com/office/officeart/2005/8/layout/process1"/>
    <dgm:cxn modelId="{D42CBE6D-4DFA-CA4F-8EE0-4CEF311B321C}" type="presParOf" srcId="{AF7ACAD2-AD88-C243-829D-8F91DB3129F9}" destId="{97DF9E9B-FFD5-D441-9250-4804F257DB66}" srcOrd="5" destOrd="0" presId="urn:microsoft.com/office/officeart/2005/8/layout/process1"/>
    <dgm:cxn modelId="{76504801-E367-B549-9371-FC5C18F8D276}" type="presParOf" srcId="{97DF9E9B-FFD5-D441-9250-4804F257DB66}" destId="{7A028C23-E0D4-E045-B1EE-ADC162A69294}" srcOrd="0" destOrd="0" presId="urn:microsoft.com/office/officeart/2005/8/layout/process1"/>
    <dgm:cxn modelId="{FEBE5C26-DF00-804C-B232-6B9BB075E2E0}" type="presParOf" srcId="{AF7ACAD2-AD88-C243-829D-8F91DB3129F9}" destId="{3C13C87D-8D57-DC4F-A93C-3D3803003BB5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BCD3EE-C2B5-004B-99D3-B2870BCF9B7A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03399CA1-869F-A948-8B0E-55A48A11A17E}">
      <dgm:prSet phldrT="[Text]"/>
      <dgm:spPr/>
      <dgm:t>
        <a:bodyPr/>
        <a:lstStyle/>
        <a:p>
          <a:r>
            <a:rPr lang="en-US" dirty="0"/>
            <a:t>Raw Text</a:t>
          </a:r>
        </a:p>
        <a:p>
          <a:r>
            <a:rPr lang="en-US" dirty="0"/>
            <a:t>(HTML pages, </a:t>
          </a:r>
          <a:r>
            <a:rPr lang="en-US" dirty="0" err="1"/>
            <a:t>etc</a:t>
          </a:r>
          <a:r>
            <a:rPr lang="en-US" dirty="0"/>
            <a:t>)</a:t>
          </a:r>
        </a:p>
      </dgm:t>
    </dgm:pt>
    <dgm:pt modelId="{1DE78C2B-72AE-5B40-9436-224FCD42B354}" type="parTrans" cxnId="{AEC1F0C4-67BF-9544-9D9B-667317000F9E}">
      <dgm:prSet/>
      <dgm:spPr/>
      <dgm:t>
        <a:bodyPr/>
        <a:lstStyle/>
        <a:p>
          <a:endParaRPr lang="en-US"/>
        </a:p>
      </dgm:t>
    </dgm:pt>
    <dgm:pt modelId="{F2DA16D0-BE1C-3246-88CA-5FADD899D4EB}" type="sibTrans" cxnId="{AEC1F0C4-67BF-9544-9D9B-667317000F9E}">
      <dgm:prSet/>
      <dgm:spPr/>
      <dgm:t>
        <a:bodyPr/>
        <a:lstStyle/>
        <a:p>
          <a:endParaRPr lang="en-US"/>
        </a:p>
      </dgm:t>
    </dgm:pt>
    <dgm:pt modelId="{701F9CB1-1D62-FF45-A627-8BC4D7662510}">
      <dgm:prSet phldrT="[Text]"/>
      <dgm:spPr/>
      <dgm:t>
        <a:bodyPr/>
        <a:lstStyle/>
        <a:p>
          <a:r>
            <a:rPr lang="en-US" dirty="0"/>
            <a:t>Refined Text</a:t>
          </a:r>
        </a:p>
      </dgm:t>
    </dgm:pt>
    <dgm:pt modelId="{2F38EC6C-1F1C-4648-BBC1-30E9043C4428}" type="parTrans" cxnId="{872D0E19-6793-6244-9D88-F0FC155CB8CD}">
      <dgm:prSet/>
      <dgm:spPr/>
      <dgm:t>
        <a:bodyPr/>
        <a:lstStyle/>
        <a:p>
          <a:endParaRPr lang="en-US"/>
        </a:p>
      </dgm:t>
    </dgm:pt>
    <dgm:pt modelId="{E8B06E18-D293-034A-8686-EDC8F38F6A47}" type="sibTrans" cxnId="{872D0E19-6793-6244-9D88-F0FC155CB8CD}">
      <dgm:prSet/>
      <dgm:spPr/>
      <dgm:t>
        <a:bodyPr/>
        <a:lstStyle/>
        <a:p>
          <a:endParaRPr lang="en-US"/>
        </a:p>
      </dgm:t>
    </dgm:pt>
    <dgm:pt modelId="{85D1BB7D-5C92-3246-A9DD-D1234DFAAB1A}">
      <dgm:prSet phldrT="[Text]"/>
      <dgm:spPr/>
      <dgm:t>
        <a:bodyPr/>
        <a:lstStyle/>
        <a:p>
          <a:r>
            <a:rPr lang="en-US" dirty="0"/>
            <a:t>Textual Entities and Relations</a:t>
          </a:r>
        </a:p>
      </dgm:t>
    </dgm:pt>
    <dgm:pt modelId="{F4B85F9C-79F6-C04D-A37C-755B3B31BDC4}" type="parTrans" cxnId="{CDA74454-2D56-9449-95E3-3532B66131E8}">
      <dgm:prSet/>
      <dgm:spPr/>
      <dgm:t>
        <a:bodyPr/>
        <a:lstStyle/>
        <a:p>
          <a:endParaRPr lang="en-US"/>
        </a:p>
      </dgm:t>
    </dgm:pt>
    <dgm:pt modelId="{57FCFE8E-6E95-AF41-B28C-CA930F600CAF}" type="sibTrans" cxnId="{CDA74454-2D56-9449-95E3-3532B66131E8}">
      <dgm:prSet/>
      <dgm:spPr/>
      <dgm:t>
        <a:bodyPr/>
        <a:lstStyle/>
        <a:p>
          <a:endParaRPr lang="en-US"/>
        </a:p>
      </dgm:t>
    </dgm:pt>
    <dgm:pt modelId="{461C94DC-DEFC-604F-ACA6-783EA6D14A47}">
      <dgm:prSet/>
      <dgm:spPr/>
      <dgm:t>
        <a:bodyPr/>
        <a:lstStyle/>
        <a:p>
          <a:r>
            <a:rPr lang="en-US" dirty="0"/>
            <a:t>Knowledge Bases</a:t>
          </a:r>
        </a:p>
      </dgm:t>
    </dgm:pt>
    <dgm:pt modelId="{6F644029-7EE9-7446-9EEE-CF9CEF058253}" type="parTrans" cxnId="{8493B45C-7D22-0E40-A127-D269A5863E7A}">
      <dgm:prSet/>
      <dgm:spPr/>
      <dgm:t>
        <a:bodyPr/>
        <a:lstStyle/>
        <a:p>
          <a:endParaRPr lang="en-US"/>
        </a:p>
      </dgm:t>
    </dgm:pt>
    <dgm:pt modelId="{6D8A3A3B-5E0A-A048-AC60-9E5817DABE74}" type="sibTrans" cxnId="{8493B45C-7D22-0E40-A127-D269A5863E7A}">
      <dgm:prSet/>
      <dgm:spPr/>
      <dgm:t>
        <a:bodyPr/>
        <a:lstStyle/>
        <a:p>
          <a:endParaRPr lang="en-US"/>
        </a:p>
      </dgm:t>
    </dgm:pt>
    <dgm:pt modelId="{AF7ACAD2-AD88-C243-829D-8F91DB3129F9}" type="pres">
      <dgm:prSet presAssocID="{84BCD3EE-C2B5-004B-99D3-B2870BCF9B7A}" presName="Name0" presStyleCnt="0">
        <dgm:presLayoutVars>
          <dgm:dir/>
          <dgm:resizeHandles val="exact"/>
        </dgm:presLayoutVars>
      </dgm:prSet>
      <dgm:spPr/>
    </dgm:pt>
    <dgm:pt modelId="{9BE955C1-A772-7842-97D8-598E27D2B322}" type="pres">
      <dgm:prSet presAssocID="{03399CA1-869F-A948-8B0E-55A48A11A17E}" presName="node" presStyleLbl="node1" presStyleIdx="0" presStyleCnt="4">
        <dgm:presLayoutVars>
          <dgm:bulletEnabled val="1"/>
        </dgm:presLayoutVars>
      </dgm:prSet>
      <dgm:spPr/>
    </dgm:pt>
    <dgm:pt modelId="{7B7AAA95-C056-5146-89CA-8A0458E29937}" type="pres">
      <dgm:prSet presAssocID="{F2DA16D0-BE1C-3246-88CA-5FADD899D4EB}" presName="sibTrans" presStyleLbl="sibTrans2D1" presStyleIdx="0" presStyleCnt="3"/>
      <dgm:spPr/>
    </dgm:pt>
    <dgm:pt modelId="{7E84C1CC-FDC0-5348-B445-CAA85F33EC8B}" type="pres">
      <dgm:prSet presAssocID="{F2DA16D0-BE1C-3246-88CA-5FADD899D4EB}" presName="connectorText" presStyleLbl="sibTrans2D1" presStyleIdx="0" presStyleCnt="3"/>
      <dgm:spPr/>
    </dgm:pt>
    <dgm:pt modelId="{51B0C6F9-6897-A14E-B3CD-11ABEA83B973}" type="pres">
      <dgm:prSet presAssocID="{701F9CB1-1D62-FF45-A627-8BC4D7662510}" presName="node" presStyleLbl="node1" presStyleIdx="1" presStyleCnt="4">
        <dgm:presLayoutVars>
          <dgm:bulletEnabled val="1"/>
        </dgm:presLayoutVars>
      </dgm:prSet>
      <dgm:spPr/>
    </dgm:pt>
    <dgm:pt modelId="{2E8745EB-8F8F-234B-AFAE-E9FF459A2A45}" type="pres">
      <dgm:prSet presAssocID="{E8B06E18-D293-034A-8686-EDC8F38F6A47}" presName="sibTrans" presStyleLbl="sibTrans2D1" presStyleIdx="1" presStyleCnt="3"/>
      <dgm:spPr/>
    </dgm:pt>
    <dgm:pt modelId="{EA5941CD-DB2D-8047-AD43-A961250B2BF1}" type="pres">
      <dgm:prSet presAssocID="{E8B06E18-D293-034A-8686-EDC8F38F6A47}" presName="connectorText" presStyleLbl="sibTrans2D1" presStyleIdx="1" presStyleCnt="3"/>
      <dgm:spPr/>
    </dgm:pt>
    <dgm:pt modelId="{2166FCCB-58A2-3147-9B07-5C95F5638B0A}" type="pres">
      <dgm:prSet presAssocID="{85D1BB7D-5C92-3246-A9DD-D1234DFAAB1A}" presName="node" presStyleLbl="node1" presStyleIdx="2" presStyleCnt="4">
        <dgm:presLayoutVars>
          <dgm:bulletEnabled val="1"/>
        </dgm:presLayoutVars>
      </dgm:prSet>
      <dgm:spPr/>
    </dgm:pt>
    <dgm:pt modelId="{97DF9E9B-FFD5-D441-9250-4804F257DB66}" type="pres">
      <dgm:prSet presAssocID="{57FCFE8E-6E95-AF41-B28C-CA930F600CAF}" presName="sibTrans" presStyleLbl="sibTrans2D1" presStyleIdx="2" presStyleCnt="3"/>
      <dgm:spPr/>
    </dgm:pt>
    <dgm:pt modelId="{7A028C23-E0D4-E045-B1EE-ADC162A69294}" type="pres">
      <dgm:prSet presAssocID="{57FCFE8E-6E95-AF41-B28C-CA930F600CAF}" presName="connectorText" presStyleLbl="sibTrans2D1" presStyleIdx="2" presStyleCnt="3"/>
      <dgm:spPr/>
    </dgm:pt>
    <dgm:pt modelId="{3C13C87D-8D57-DC4F-A93C-3D3803003BB5}" type="pres">
      <dgm:prSet presAssocID="{461C94DC-DEFC-604F-ACA6-783EA6D14A47}" presName="node" presStyleLbl="node1" presStyleIdx="3" presStyleCnt="4">
        <dgm:presLayoutVars>
          <dgm:bulletEnabled val="1"/>
        </dgm:presLayoutVars>
      </dgm:prSet>
      <dgm:spPr/>
    </dgm:pt>
  </dgm:ptLst>
  <dgm:cxnLst>
    <dgm:cxn modelId="{872D0E19-6793-6244-9D88-F0FC155CB8CD}" srcId="{84BCD3EE-C2B5-004B-99D3-B2870BCF9B7A}" destId="{701F9CB1-1D62-FF45-A627-8BC4D7662510}" srcOrd="1" destOrd="0" parTransId="{2F38EC6C-1F1C-4648-BBC1-30E9043C4428}" sibTransId="{E8B06E18-D293-034A-8686-EDC8F38F6A47}"/>
    <dgm:cxn modelId="{6D713029-819B-854E-9973-1467F0F6C86C}" type="presOf" srcId="{E8B06E18-D293-034A-8686-EDC8F38F6A47}" destId="{EA5941CD-DB2D-8047-AD43-A961250B2BF1}" srcOrd="1" destOrd="0" presId="urn:microsoft.com/office/officeart/2005/8/layout/process1"/>
    <dgm:cxn modelId="{D3B9C92B-2E5B-E24E-88AE-7B5BB7AD42F0}" type="presOf" srcId="{E8B06E18-D293-034A-8686-EDC8F38F6A47}" destId="{2E8745EB-8F8F-234B-AFAE-E9FF459A2A45}" srcOrd="0" destOrd="0" presId="urn:microsoft.com/office/officeart/2005/8/layout/process1"/>
    <dgm:cxn modelId="{E27E7434-005A-ED4C-97FA-B622EA3B9444}" type="presOf" srcId="{57FCFE8E-6E95-AF41-B28C-CA930F600CAF}" destId="{97DF9E9B-FFD5-D441-9250-4804F257DB66}" srcOrd="0" destOrd="0" presId="urn:microsoft.com/office/officeart/2005/8/layout/process1"/>
    <dgm:cxn modelId="{E5FB0D46-5340-3C4C-AFB8-E9B16D38F653}" type="presOf" srcId="{F2DA16D0-BE1C-3246-88CA-5FADD899D4EB}" destId="{7E84C1CC-FDC0-5348-B445-CAA85F33EC8B}" srcOrd="1" destOrd="0" presId="urn:microsoft.com/office/officeart/2005/8/layout/process1"/>
    <dgm:cxn modelId="{CDA74454-2D56-9449-95E3-3532B66131E8}" srcId="{84BCD3EE-C2B5-004B-99D3-B2870BCF9B7A}" destId="{85D1BB7D-5C92-3246-A9DD-D1234DFAAB1A}" srcOrd="2" destOrd="0" parTransId="{F4B85F9C-79F6-C04D-A37C-755B3B31BDC4}" sibTransId="{57FCFE8E-6E95-AF41-B28C-CA930F600CAF}"/>
    <dgm:cxn modelId="{8493B45C-7D22-0E40-A127-D269A5863E7A}" srcId="{84BCD3EE-C2B5-004B-99D3-B2870BCF9B7A}" destId="{461C94DC-DEFC-604F-ACA6-783EA6D14A47}" srcOrd="3" destOrd="0" parTransId="{6F644029-7EE9-7446-9EEE-CF9CEF058253}" sibTransId="{6D8A3A3B-5E0A-A048-AC60-9E5817DABE74}"/>
    <dgm:cxn modelId="{B09C4D9C-DFEB-B44D-A5DA-BD389180372D}" type="presOf" srcId="{461C94DC-DEFC-604F-ACA6-783EA6D14A47}" destId="{3C13C87D-8D57-DC4F-A93C-3D3803003BB5}" srcOrd="0" destOrd="0" presId="urn:microsoft.com/office/officeart/2005/8/layout/process1"/>
    <dgm:cxn modelId="{8676DCA1-80F0-694B-869F-7F8FAE1C0B7F}" type="presOf" srcId="{701F9CB1-1D62-FF45-A627-8BC4D7662510}" destId="{51B0C6F9-6897-A14E-B3CD-11ABEA83B973}" srcOrd="0" destOrd="0" presId="urn:microsoft.com/office/officeart/2005/8/layout/process1"/>
    <dgm:cxn modelId="{EFC3DAA3-BDB2-934F-979D-04BD4E72B49D}" type="presOf" srcId="{84BCD3EE-C2B5-004B-99D3-B2870BCF9B7A}" destId="{AF7ACAD2-AD88-C243-829D-8F91DB3129F9}" srcOrd="0" destOrd="0" presId="urn:microsoft.com/office/officeart/2005/8/layout/process1"/>
    <dgm:cxn modelId="{AEC1F0C4-67BF-9544-9D9B-667317000F9E}" srcId="{84BCD3EE-C2B5-004B-99D3-B2870BCF9B7A}" destId="{03399CA1-869F-A948-8B0E-55A48A11A17E}" srcOrd="0" destOrd="0" parTransId="{1DE78C2B-72AE-5B40-9436-224FCD42B354}" sibTransId="{F2DA16D0-BE1C-3246-88CA-5FADD899D4EB}"/>
    <dgm:cxn modelId="{BFA9BAD1-17DF-674D-891E-1C6AC5E505F5}" type="presOf" srcId="{F2DA16D0-BE1C-3246-88CA-5FADD899D4EB}" destId="{7B7AAA95-C056-5146-89CA-8A0458E29937}" srcOrd="0" destOrd="0" presId="urn:microsoft.com/office/officeart/2005/8/layout/process1"/>
    <dgm:cxn modelId="{DCDD01D9-607A-1442-B206-45E6B9E42D13}" type="presOf" srcId="{03399CA1-869F-A948-8B0E-55A48A11A17E}" destId="{9BE955C1-A772-7842-97D8-598E27D2B322}" srcOrd="0" destOrd="0" presId="urn:microsoft.com/office/officeart/2005/8/layout/process1"/>
    <dgm:cxn modelId="{109A8FF5-2858-DC4A-92C8-36323F3C8BE9}" type="presOf" srcId="{57FCFE8E-6E95-AF41-B28C-CA930F600CAF}" destId="{7A028C23-E0D4-E045-B1EE-ADC162A69294}" srcOrd="1" destOrd="0" presId="urn:microsoft.com/office/officeart/2005/8/layout/process1"/>
    <dgm:cxn modelId="{317BFEF8-623F-DB4B-8C1B-69F92FFAE28C}" type="presOf" srcId="{85D1BB7D-5C92-3246-A9DD-D1234DFAAB1A}" destId="{2166FCCB-58A2-3147-9B07-5C95F5638B0A}" srcOrd="0" destOrd="0" presId="urn:microsoft.com/office/officeart/2005/8/layout/process1"/>
    <dgm:cxn modelId="{FA2F1EDA-63A3-C048-823A-16B83222FAC9}" type="presParOf" srcId="{AF7ACAD2-AD88-C243-829D-8F91DB3129F9}" destId="{9BE955C1-A772-7842-97D8-598E27D2B322}" srcOrd="0" destOrd="0" presId="urn:microsoft.com/office/officeart/2005/8/layout/process1"/>
    <dgm:cxn modelId="{013F79F0-CE97-E543-B164-B9BDBE7F574A}" type="presParOf" srcId="{AF7ACAD2-AD88-C243-829D-8F91DB3129F9}" destId="{7B7AAA95-C056-5146-89CA-8A0458E29937}" srcOrd="1" destOrd="0" presId="urn:microsoft.com/office/officeart/2005/8/layout/process1"/>
    <dgm:cxn modelId="{9717F361-2376-AB41-891E-2561F1E3D6BD}" type="presParOf" srcId="{7B7AAA95-C056-5146-89CA-8A0458E29937}" destId="{7E84C1CC-FDC0-5348-B445-CAA85F33EC8B}" srcOrd="0" destOrd="0" presId="urn:microsoft.com/office/officeart/2005/8/layout/process1"/>
    <dgm:cxn modelId="{BE8AF16F-DE16-7C41-BE0D-61E900327737}" type="presParOf" srcId="{AF7ACAD2-AD88-C243-829D-8F91DB3129F9}" destId="{51B0C6F9-6897-A14E-B3CD-11ABEA83B973}" srcOrd="2" destOrd="0" presId="urn:microsoft.com/office/officeart/2005/8/layout/process1"/>
    <dgm:cxn modelId="{97773B63-DB05-084A-93CE-15038BECF35E}" type="presParOf" srcId="{AF7ACAD2-AD88-C243-829D-8F91DB3129F9}" destId="{2E8745EB-8F8F-234B-AFAE-E9FF459A2A45}" srcOrd="3" destOrd="0" presId="urn:microsoft.com/office/officeart/2005/8/layout/process1"/>
    <dgm:cxn modelId="{6A21AE41-7CCA-AD4D-A6EC-6879FBB38C1F}" type="presParOf" srcId="{2E8745EB-8F8F-234B-AFAE-E9FF459A2A45}" destId="{EA5941CD-DB2D-8047-AD43-A961250B2BF1}" srcOrd="0" destOrd="0" presId="urn:microsoft.com/office/officeart/2005/8/layout/process1"/>
    <dgm:cxn modelId="{BEBFE80F-7EF3-234E-B2B6-A876BB392A04}" type="presParOf" srcId="{AF7ACAD2-AD88-C243-829D-8F91DB3129F9}" destId="{2166FCCB-58A2-3147-9B07-5C95F5638B0A}" srcOrd="4" destOrd="0" presId="urn:microsoft.com/office/officeart/2005/8/layout/process1"/>
    <dgm:cxn modelId="{0AB3CB4E-6229-5145-BB32-5E78CF663014}" type="presParOf" srcId="{AF7ACAD2-AD88-C243-829D-8F91DB3129F9}" destId="{97DF9E9B-FFD5-D441-9250-4804F257DB66}" srcOrd="5" destOrd="0" presId="urn:microsoft.com/office/officeart/2005/8/layout/process1"/>
    <dgm:cxn modelId="{17301443-D0E4-0D4C-9A9F-420D5828E0F9}" type="presParOf" srcId="{97DF9E9B-FFD5-D441-9250-4804F257DB66}" destId="{7A028C23-E0D4-E045-B1EE-ADC162A69294}" srcOrd="0" destOrd="0" presId="urn:microsoft.com/office/officeart/2005/8/layout/process1"/>
    <dgm:cxn modelId="{489774E3-82D7-EB46-B7C0-D7FDB70C4C4B}" type="presParOf" srcId="{AF7ACAD2-AD88-C243-829D-8F91DB3129F9}" destId="{3C13C87D-8D57-DC4F-A93C-3D3803003BB5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E955C1-A772-7842-97D8-598E27D2B322}">
      <dsp:nvSpPr>
        <dsp:cNvPr id="0" name=""/>
        <dsp:cNvSpPr/>
      </dsp:nvSpPr>
      <dsp:spPr>
        <a:xfrm>
          <a:off x="4944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Raw Text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(HTML pages, </a:t>
          </a:r>
          <a:r>
            <a:rPr lang="en-US" sz="2200" kern="1200" dirty="0" err="1"/>
            <a:t>etc</a:t>
          </a:r>
          <a:r>
            <a:rPr lang="en-US" sz="2200" kern="1200" dirty="0"/>
            <a:t>)</a:t>
          </a:r>
        </a:p>
      </dsp:txBody>
      <dsp:txXfrm>
        <a:off x="42931" y="934928"/>
        <a:ext cx="2085659" cy="1221006"/>
      </dsp:txXfrm>
    </dsp:sp>
    <dsp:sp modelId="{7B7AAA95-C056-5146-89CA-8A0458E29937}">
      <dsp:nvSpPr>
        <dsp:cNvPr id="0" name=""/>
        <dsp:cNvSpPr/>
      </dsp:nvSpPr>
      <dsp:spPr>
        <a:xfrm>
          <a:off x="2382741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382741" y="1384605"/>
        <a:ext cx="320786" cy="321651"/>
      </dsp:txXfrm>
    </dsp:sp>
    <dsp:sp modelId="{51B0C6F9-6897-A14E-B3CD-11ABEA83B973}">
      <dsp:nvSpPr>
        <dsp:cNvPr id="0" name=""/>
        <dsp:cNvSpPr/>
      </dsp:nvSpPr>
      <dsp:spPr>
        <a:xfrm>
          <a:off x="3031231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Refined Text</a:t>
          </a:r>
        </a:p>
      </dsp:txBody>
      <dsp:txXfrm>
        <a:off x="3069218" y="934928"/>
        <a:ext cx="2085659" cy="1221006"/>
      </dsp:txXfrm>
    </dsp:sp>
    <dsp:sp modelId="{2E8745EB-8F8F-234B-AFAE-E9FF459A2A45}">
      <dsp:nvSpPr>
        <dsp:cNvPr id="0" name=""/>
        <dsp:cNvSpPr/>
      </dsp:nvSpPr>
      <dsp:spPr>
        <a:xfrm>
          <a:off x="5409028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5409028" y="1384605"/>
        <a:ext cx="320786" cy="321651"/>
      </dsp:txXfrm>
    </dsp:sp>
    <dsp:sp modelId="{2166FCCB-58A2-3147-9B07-5C95F5638B0A}">
      <dsp:nvSpPr>
        <dsp:cNvPr id="0" name=""/>
        <dsp:cNvSpPr/>
      </dsp:nvSpPr>
      <dsp:spPr>
        <a:xfrm>
          <a:off x="6057518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Textual Entities and Relations</a:t>
          </a:r>
        </a:p>
      </dsp:txBody>
      <dsp:txXfrm>
        <a:off x="6095505" y="934928"/>
        <a:ext cx="2085659" cy="1221006"/>
      </dsp:txXfrm>
    </dsp:sp>
    <dsp:sp modelId="{97DF9E9B-FFD5-D441-9250-4804F257DB66}">
      <dsp:nvSpPr>
        <dsp:cNvPr id="0" name=""/>
        <dsp:cNvSpPr/>
      </dsp:nvSpPr>
      <dsp:spPr>
        <a:xfrm>
          <a:off x="8435315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8435315" y="1384605"/>
        <a:ext cx="320786" cy="321651"/>
      </dsp:txXfrm>
    </dsp:sp>
    <dsp:sp modelId="{3C13C87D-8D57-DC4F-A93C-3D3803003BB5}">
      <dsp:nvSpPr>
        <dsp:cNvPr id="0" name=""/>
        <dsp:cNvSpPr/>
      </dsp:nvSpPr>
      <dsp:spPr>
        <a:xfrm>
          <a:off x="9083806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Knowledge Bases</a:t>
          </a:r>
        </a:p>
      </dsp:txBody>
      <dsp:txXfrm>
        <a:off x="9121793" y="934928"/>
        <a:ext cx="2085659" cy="12210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E955C1-A772-7842-97D8-598E27D2B322}">
      <dsp:nvSpPr>
        <dsp:cNvPr id="0" name=""/>
        <dsp:cNvSpPr/>
      </dsp:nvSpPr>
      <dsp:spPr>
        <a:xfrm>
          <a:off x="4944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Raw Text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(HTML pages, </a:t>
          </a:r>
          <a:r>
            <a:rPr lang="en-US" sz="2200" kern="1200" dirty="0" err="1"/>
            <a:t>etc</a:t>
          </a:r>
          <a:r>
            <a:rPr lang="en-US" sz="2200" kern="1200" dirty="0"/>
            <a:t>)</a:t>
          </a:r>
        </a:p>
      </dsp:txBody>
      <dsp:txXfrm>
        <a:off x="42931" y="934928"/>
        <a:ext cx="2085659" cy="1221006"/>
      </dsp:txXfrm>
    </dsp:sp>
    <dsp:sp modelId="{7B7AAA95-C056-5146-89CA-8A0458E29937}">
      <dsp:nvSpPr>
        <dsp:cNvPr id="0" name=""/>
        <dsp:cNvSpPr/>
      </dsp:nvSpPr>
      <dsp:spPr>
        <a:xfrm>
          <a:off x="2382741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382741" y="1384605"/>
        <a:ext cx="320786" cy="321651"/>
      </dsp:txXfrm>
    </dsp:sp>
    <dsp:sp modelId="{51B0C6F9-6897-A14E-B3CD-11ABEA83B973}">
      <dsp:nvSpPr>
        <dsp:cNvPr id="0" name=""/>
        <dsp:cNvSpPr/>
      </dsp:nvSpPr>
      <dsp:spPr>
        <a:xfrm>
          <a:off x="3031231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Refined Text</a:t>
          </a:r>
        </a:p>
      </dsp:txBody>
      <dsp:txXfrm>
        <a:off x="3069218" y="934928"/>
        <a:ext cx="2085659" cy="1221006"/>
      </dsp:txXfrm>
    </dsp:sp>
    <dsp:sp modelId="{2E8745EB-8F8F-234B-AFAE-E9FF459A2A45}">
      <dsp:nvSpPr>
        <dsp:cNvPr id="0" name=""/>
        <dsp:cNvSpPr/>
      </dsp:nvSpPr>
      <dsp:spPr>
        <a:xfrm>
          <a:off x="5409028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5409028" y="1384605"/>
        <a:ext cx="320786" cy="321651"/>
      </dsp:txXfrm>
    </dsp:sp>
    <dsp:sp modelId="{2166FCCB-58A2-3147-9B07-5C95F5638B0A}">
      <dsp:nvSpPr>
        <dsp:cNvPr id="0" name=""/>
        <dsp:cNvSpPr/>
      </dsp:nvSpPr>
      <dsp:spPr>
        <a:xfrm>
          <a:off x="6057518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Textual Entities and Relations</a:t>
          </a:r>
        </a:p>
      </dsp:txBody>
      <dsp:txXfrm>
        <a:off x="6095505" y="934928"/>
        <a:ext cx="2085659" cy="1221006"/>
      </dsp:txXfrm>
    </dsp:sp>
    <dsp:sp modelId="{97DF9E9B-FFD5-D441-9250-4804F257DB66}">
      <dsp:nvSpPr>
        <dsp:cNvPr id="0" name=""/>
        <dsp:cNvSpPr/>
      </dsp:nvSpPr>
      <dsp:spPr>
        <a:xfrm>
          <a:off x="8435315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8435315" y="1384605"/>
        <a:ext cx="320786" cy="321651"/>
      </dsp:txXfrm>
    </dsp:sp>
    <dsp:sp modelId="{3C13C87D-8D57-DC4F-A93C-3D3803003BB5}">
      <dsp:nvSpPr>
        <dsp:cNvPr id="0" name=""/>
        <dsp:cNvSpPr/>
      </dsp:nvSpPr>
      <dsp:spPr>
        <a:xfrm>
          <a:off x="9083806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Knowledge Bases</a:t>
          </a:r>
        </a:p>
      </dsp:txBody>
      <dsp:txXfrm>
        <a:off x="9121793" y="934928"/>
        <a:ext cx="2085659" cy="1221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tiff>
</file>

<file path=ppt/media/image11.tiff>
</file>

<file path=ppt/media/image12.tiff>
</file>

<file path=ppt/media/image13.tiff>
</file>

<file path=ppt/media/image14.tiff>
</file>

<file path=ppt/media/image3.png>
</file>

<file path=ppt/media/image5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1DE4EA-C62A-0A4B-B2E0-00F8F203172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5F05C9-355D-5640-A11B-0D4B68F52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8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79B90-1D4E-2F4A-A626-79D4D18DFE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33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79B90-1D4E-2F4A-A626-79D4D18DFE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30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79B90-1D4E-2F4A-A626-79D4D18DFE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19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83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9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00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26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07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93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349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0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86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92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3159B-9EAB-454C-A069-8A1A6F40666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7F2F0-36DF-4740-A263-2DDA143CF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85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nlp.apache.org/)" TargetMode="External"/><Relationship Id="rId2" Type="http://schemas.openxmlformats.org/officeDocument/2006/relationships/hyperlink" Target="http://nlp.stanford.edu/software/CRF-NER.shtml)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Extraction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13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Entity Recognition (NER)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u="sng" dirty="0"/>
              <a:t>Like POS, also NER is sequence labeling problem</a:t>
            </a:r>
          </a:p>
          <a:p>
            <a:r>
              <a:rPr lang="en-US" dirty="0"/>
              <a:t>Three standard approaches</a:t>
            </a:r>
          </a:p>
          <a:p>
            <a:pPr marL="571500" indent="-457200">
              <a:buFont typeface="+mj-lt"/>
              <a:buAutoNum type="arabicPeriod"/>
            </a:pPr>
            <a:r>
              <a:rPr lang="en-US" dirty="0">
                <a:ea typeface="ＭＳ Ｐゴシック" charset="0"/>
              </a:rPr>
              <a:t>Hand-written regular expressions</a:t>
            </a:r>
          </a:p>
          <a:p>
            <a:pPr marL="571500" indent="-457200">
              <a:buFont typeface="+mj-lt"/>
              <a:buAutoNum type="arabicPeriod"/>
            </a:pPr>
            <a:r>
              <a:rPr lang="en-US" dirty="0">
                <a:ea typeface="ＭＳ Ｐゴシック" charset="0"/>
              </a:rPr>
              <a:t>Using classifiers</a:t>
            </a:r>
          </a:p>
          <a:p>
            <a:pPr lvl="1"/>
            <a:r>
              <a:rPr lang="en-US" dirty="0">
                <a:ea typeface="ＭＳ Ｐゴシック" charset="0"/>
              </a:rPr>
              <a:t>Generative: Naïve Bayes</a:t>
            </a:r>
          </a:p>
          <a:p>
            <a:pPr lvl="1"/>
            <a:r>
              <a:rPr lang="en-US" dirty="0">
                <a:ea typeface="ＭＳ Ｐゴシック" charset="0"/>
              </a:rPr>
              <a:t>Discriminative: Max entropy models</a:t>
            </a:r>
          </a:p>
          <a:p>
            <a:pPr marL="571500" indent="-457200">
              <a:buFont typeface="+mj-lt"/>
              <a:buAutoNum type="arabicPeriod"/>
            </a:pPr>
            <a:r>
              <a:rPr lang="en-US" dirty="0">
                <a:ea typeface="ＭＳ Ｐゴシック" charset="0"/>
              </a:rPr>
              <a:t>Sequence models</a:t>
            </a:r>
          </a:p>
          <a:p>
            <a:pPr lvl="1"/>
            <a:r>
              <a:rPr lang="en-US" dirty="0">
                <a:ea typeface="ＭＳ Ｐゴシック" charset="0"/>
              </a:rPr>
              <a:t>Hidden Markov Models</a:t>
            </a:r>
          </a:p>
          <a:p>
            <a:pPr lvl="1"/>
            <a:r>
              <a:rPr lang="en-US" dirty="0">
                <a:ea typeface="ＭＳ Ｐゴシック" charset="0"/>
              </a:rPr>
              <a:t>CMMs (Conditional Markov Models) /MEMMs (Maximum Entropy Models)</a:t>
            </a:r>
          </a:p>
          <a:p>
            <a:pPr lvl="1"/>
            <a:r>
              <a:rPr lang="en-US" dirty="0">
                <a:ea typeface="ＭＳ Ｐゴシック" charset="0"/>
              </a:rPr>
              <a:t>CRFs (Conditional Random Fields)</a:t>
            </a:r>
          </a:p>
        </p:txBody>
      </p:sp>
    </p:spTree>
    <p:extLst>
      <p:ext uri="{BB962C8B-B14F-4D97-AF65-F5344CB8AC3E}">
        <p14:creationId xmlns:p14="http://schemas.microsoft.com/office/powerpoint/2010/main" val="1487233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Entity Recognition (NER)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state-of-the-art Named Entity Recognizers can detect only </a:t>
            </a:r>
            <a:r>
              <a:rPr lang="en-US" i="1" dirty="0"/>
              <a:t>gross-grained </a:t>
            </a:r>
            <a:r>
              <a:rPr lang="en-US" dirty="0"/>
              <a:t>types of entities (e.g. Persons, Locations, Organizations)</a:t>
            </a:r>
          </a:p>
          <a:p>
            <a:r>
              <a:rPr lang="en-US" dirty="0"/>
              <a:t>Some of the most popular ones</a:t>
            </a:r>
          </a:p>
          <a:p>
            <a:pPr lvl="1"/>
            <a:r>
              <a:rPr lang="en-US" dirty="0"/>
              <a:t>Stanford’s NER (</a:t>
            </a:r>
            <a:r>
              <a:rPr lang="en-US" dirty="0">
                <a:hlinkClick r:id="rId2"/>
              </a:rPr>
              <a:t>http://nlp.stanford.edu/software/CRF-NER.shtml)</a:t>
            </a:r>
            <a:r>
              <a:rPr lang="en-US" dirty="0"/>
              <a:t> [1]</a:t>
            </a:r>
          </a:p>
          <a:p>
            <a:pPr lvl="2"/>
            <a:r>
              <a:rPr lang="en-US" dirty="0"/>
              <a:t>Uses a conditional random fields model </a:t>
            </a:r>
          </a:p>
          <a:p>
            <a:pPr lvl="1"/>
            <a:r>
              <a:rPr lang="en-US" dirty="0"/>
              <a:t>Apache </a:t>
            </a:r>
            <a:r>
              <a:rPr lang="en-US" dirty="0" err="1"/>
              <a:t>OpenNLP</a:t>
            </a:r>
            <a:r>
              <a:rPr lang="en-US" dirty="0"/>
              <a:t> (</a:t>
            </a:r>
            <a:r>
              <a:rPr lang="en-US" dirty="0">
                <a:hlinkClick r:id="rId3"/>
              </a:rPr>
              <a:t>https://opennlp.apache.org/)</a:t>
            </a:r>
            <a:endParaRPr lang="en-US" dirty="0"/>
          </a:p>
          <a:p>
            <a:pPr lvl="2"/>
            <a:r>
              <a:rPr lang="en-US" dirty="0"/>
              <a:t>Uses a maximum entropy model</a:t>
            </a:r>
          </a:p>
          <a:p>
            <a:pPr lvl="1"/>
            <a:r>
              <a:rPr lang="en-US" dirty="0"/>
              <a:t>MALLET (http://</a:t>
            </a:r>
            <a:r>
              <a:rPr lang="en-US" dirty="0" err="1"/>
              <a:t>mallet.cs.umass.edu</a:t>
            </a:r>
            <a:r>
              <a:rPr lang="en-US" dirty="0"/>
              <a:t>/)</a:t>
            </a:r>
          </a:p>
          <a:p>
            <a:pPr lvl="2"/>
            <a:r>
              <a:rPr lang="en-US" dirty="0"/>
              <a:t>Uses a conditional random fields model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48981" y="5581343"/>
            <a:ext cx="6604819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J. R. </a:t>
            </a:r>
            <a:r>
              <a:rPr lang="en-US" dirty="0" err="1"/>
              <a:t>Finkel</a:t>
            </a:r>
            <a:r>
              <a:rPr lang="en-US" dirty="0"/>
              <a:t>, T. </a:t>
            </a:r>
            <a:r>
              <a:rPr lang="en-US" dirty="0" err="1"/>
              <a:t>Grenager</a:t>
            </a:r>
            <a:r>
              <a:rPr lang="en-US" dirty="0"/>
              <a:t>, and C. Manning, “Incorporating Non-local Information into Information Extraction Systems by Gibbs Sampling,” in </a:t>
            </a:r>
            <a:r>
              <a:rPr lang="en-US" i="1" dirty="0"/>
              <a:t>ACL</a:t>
            </a:r>
            <a:r>
              <a:rPr lang="en-US" dirty="0"/>
              <a:t>, 2005, pp. 363–370.</a:t>
            </a:r>
          </a:p>
        </p:txBody>
      </p:sp>
    </p:spTree>
    <p:extLst>
      <p:ext uri="{BB962C8B-B14F-4D97-AF65-F5344CB8AC3E}">
        <p14:creationId xmlns:p14="http://schemas.microsoft.com/office/powerpoint/2010/main" val="1367636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Linking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848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knowledge acquisition?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Knowledge acquisition: </a:t>
            </a:r>
            <a:r>
              <a:rPr lang="en-US" dirty="0"/>
              <a:t>process to extract knowledge (to be integrated into knowledge bases) from unstructured text or other data</a:t>
            </a:r>
            <a:endParaRPr lang="en-US" b="1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470808" y="2318658"/>
          <a:ext cx="11250384" cy="3090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Up Arrow Callout 6"/>
          <p:cNvSpPr/>
          <p:nvPr/>
        </p:nvSpPr>
        <p:spPr>
          <a:xfrm>
            <a:off x="7548006" y="4393748"/>
            <a:ext cx="3009899" cy="1399494"/>
          </a:xfrm>
          <a:prstGeom prst="upArrowCallout">
            <a:avLst>
              <a:gd name="adj1" fmla="val 0"/>
              <a:gd name="adj2" fmla="val 9328"/>
              <a:gd name="adj3" fmla="val 25000"/>
              <a:gd name="adj4" fmla="val 6497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Linking mentions</a:t>
            </a:r>
          </a:p>
        </p:txBody>
      </p:sp>
    </p:spTree>
    <p:extLst>
      <p:ext uri="{BB962C8B-B14F-4D97-AF65-F5344CB8AC3E}">
        <p14:creationId xmlns:p14="http://schemas.microsoft.com/office/powerpoint/2010/main" val="312868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550" y="1690688"/>
            <a:ext cx="66929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08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557" y="1686772"/>
            <a:ext cx="7046892" cy="462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54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588" y="0"/>
            <a:ext cx="77292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35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741" y="1690688"/>
            <a:ext cx="7404261" cy="475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161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632" y="0"/>
            <a:ext cx="84105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399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linking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9360" y="1577345"/>
            <a:ext cx="5255781" cy="51080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5438299"/>
            <a:ext cx="5411209" cy="73866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Table from M. </a:t>
            </a:r>
            <a:r>
              <a:rPr lang="en-US" sz="1400" dirty="0" err="1"/>
              <a:t>Cornolti</a:t>
            </a:r>
            <a:r>
              <a:rPr lang="en-US" sz="1400" dirty="0"/>
              <a:t>, P. </a:t>
            </a:r>
            <a:r>
              <a:rPr lang="en-US" sz="1400" dirty="0" err="1"/>
              <a:t>Ferragina</a:t>
            </a:r>
            <a:r>
              <a:rPr lang="en-US" sz="1400" dirty="0"/>
              <a:t>, and M. </a:t>
            </a:r>
            <a:r>
              <a:rPr lang="en-US" sz="1400" dirty="0" err="1"/>
              <a:t>Ciaramita</a:t>
            </a:r>
            <a:r>
              <a:rPr lang="en-US" sz="1400" dirty="0"/>
              <a:t>, “A framework for benchmarking entity-annotation systems,” in </a:t>
            </a:r>
            <a:r>
              <a:rPr lang="en-US" sz="1400" i="1" dirty="0"/>
              <a:t>WWW</a:t>
            </a:r>
            <a:r>
              <a:rPr lang="en-US" sz="1400" dirty="0"/>
              <a:t>, 2013, pp. 249–260.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660" y="2680570"/>
            <a:ext cx="6489700" cy="19431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6473468" y="1577345"/>
            <a:ext cx="5534845" cy="1325563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10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knowledge acquisition?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Knowledge acquisition: </a:t>
            </a:r>
            <a:r>
              <a:rPr lang="en-US" dirty="0"/>
              <a:t>process to extract knowledge (to be integrated into knowledge bases) from unstructured text or other data</a:t>
            </a:r>
            <a:endParaRPr lang="en-US" b="1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470808" y="2318658"/>
          <a:ext cx="11250384" cy="3090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Up Arrow Callout 6"/>
          <p:cNvSpPr/>
          <p:nvPr/>
        </p:nvSpPr>
        <p:spPr>
          <a:xfrm>
            <a:off x="4591050" y="4315507"/>
            <a:ext cx="3009899" cy="1399494"/>
          </a:xfrm>
          <a:prstGeom prst="upArrowCallout">
            <a:avLst>
              <a:gd name="adj1" fmla="val 9701"/>
              <a:gd name="adj2" fmla="val 9328"/>
              <a:gd name="adj3" fmla="val 25000"/>
              <a:gd name="adj4" fmla="val 6497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Information Extraction (only entities)</a:t>
            </a:r>
          </a:p>
        </p:txBody>
      </p:sp>
    </p:spTree>
    <p:extLst>
      <p:ext uri="{BB962C8B-B14F-4D97-AF65-F5344CB8AC3E}">
        <p14:creationId xmlns:p14="http://schemas.microsoft.com/office/powerpoint/2010/main" val="104877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Entity Linking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338" y="2418929"/>
            <a:ext cx="6844657" cy="375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5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Linking: Main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Task: find </a:t>
            </a:r>
            <a:r>
              <a:rPr lang="en-US" sz="3200" i="1" dirty="0"/>
              <a:t>one</a:t>
            </a:r>
            <a:r>
              <a:rPr lang="en-US" sz="3200" dirty="0"/>
              <a:t> mapping from entity</a:t>
            </a:r>
            <a:r>
              <a:rPr lang="en-US" sz="3200" b="1" dirty="0"/>
              <a:t> mentions </a:t>
            </a:r>
            <a:r>
              <a:rPr lang="en-US" sz="3200" dirty="0"/>
              <a:t>in the text to </a:t>
            </a:r>
            <a:r>
              <a:rPr lang="en-US" sz="3200" b="1" dirty="0"/>
              <a:t>entities </a:t>
            </a:r>
            <a:r>
              <a:rPr lang="en-US" sz="3200" dirty="0"/>
              <a:t>in the Knowledge Base (KB)</a:t>
            </a:r>
          </a:p>
          <a:p>
            <a:endParaRPr lang="en-US" sz="3200" dirty="0"/>
          </a:p>
          <a:p>
            <a:r>
              <a:rPr lang="en-US" sz="3200" dirty="0"/>
              <a:t>Entity Linking consists of three main operations:</a:t>
            </a:r>
          </a:p>
          <a:p>
            <a:pPr lvl="1"/>
            <a:r>
              <a:rPr lang="en-US" sz="3200" b="1" dirty="0"/>
              <a:t>Candidate Entity Generation</a:t>
            </a:r>
          </a:p>
          <a:p>
            <a:pPr lvl="1"/>
            <a:r>
              <a:rPr lang="en-US" sz="3200" b="1" dirty="0"/>
              <a:t>Candidate Entity Ranking</a:t>
            </a:r>
          </a:p>
          <a:p>
            <a:pPr lvl="1"/>
            <a:r>
              <a:rPr lang="en-US" sz="3200" b="1" dirty="0" err="1"/>
              <a:t>Unlinkable</a:t>
            </a:r>
            <a:r>
              <a:rPr lang="en-US" sz="3200" b="1" dirty="0"/>
              <a:t> Mention Prediction</a:t>
            </a:r>
          </a:p>
        </p:txBody>
      </p:sp>
    </p:spTree>
    <p:extLst>
      <p:ext uri="{BB962C8B-B14F-4D97-AF65-F5344CB8AC3E}">
        <p14:creationId xmlns:p14="http://schemas.microsoft.com/office/powerpoint/2010/main" val="1165771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485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Link any entity mention to a set of candidates entities in the knowledge base</a:t>
            </a:r>
          </a:p>
          <a:p>
            <a:r>
              <a:rPr lang="en-US" dirty="0"/>
              <a:t>Recall is important =&gt; If we miss some links, than we will never be able to recover</a:t>
            </a:r>
          </a:p>
          <a:p>
            <a:r>
              <a:rPr lang="en-US" b="1" dirty="0"/>
              <a:t>Three main techniques:</a:t>
            </a:r>
          </a:p>
          <a:p>
            <a:pPr lvl="1"/>
            <a:r>
              <a:rPr lang="en-US" dirty="0"/>
              <a:t>Dictionary-based techniques</a:t>
            </a:r>
          </a:p>
          <a:p>
            <a:pPr lvl="1"/>
            <a:r>
              <a:rPr lang="en-US" dirty="0"/>
              <a:t>Surface form expansion</a:t>
            </a:r>
          </a:p>
          <a:p>
            <a:pPr lvl="1"/>
            <a:r>
              <a:rPr lang="en-US" dirty="0"/>
              <a:t>Based on search-engines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07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Dictionary-based techniques</a:t>
            </a:r>
          </a:p>
          <a:p>
            <a:r>
              <a:rPr lang="en-US" dirty="0"/>
              <a:t>The main idea is to construct an </a:t>
            </a:r>
            <a:r>
              <a:rPr lang="en-US" i="1" dirty="0"/>
              <a:t>offline </a:t>
            </a:r>
            <a:r>
              <a:rPr lang="en-US" dirty="0"/>
              <a:t>dictionary </a:t>
            </a:r>
            <a:r>
              <a:rPr lang="en-US" i="1" dirty="0"/>
              <a:t>D </a:t>
            </a:r>
            <a:r>
              <a:rPr lang="en-US" dirty="0"/>
              <a:t>between various names and the potential entities in the knowledge base</a:t>
            </a:r>
          </a:p>
          <a:p>
            <a:r>
              <a:rPr lang="en-US" b="1" dirty="0"/>
              <a:t>Wikipedia </a:t>
            </a:r>
            <a:r>
              <a:rPr lang="en-US" dirty="0"/>
              <a:t>is the most popular source to construct such vocabulary, so that methods that use it are sometimes referred to as “Wikipedia-based methods”</a:t>
            </a:r>
          </a:p>
          <a:p>
            <a:pPr lvl="1"/>
            <a:r>
              <a:rPr lang="en-US" dirty="0"/>
              <a:t>Entity pages</a:t>
            </a:r>
          </a:p>
          <a:p>
            <a:pPr lvl="1"/>
            <a:r>
              <a:rPr lang="en-US" dirty="0"/>
              <a:t>Redirect pages</a:t>
            </a:r>
          </a:p>
          <a:p>
            <a:pPr lvl="1"/>
            <a:r>
              <a:rPr lang="en-US" dirty="0"/>
              <a:t>Disambiguation pages</a:t>
            </a:r>
          </a:p>
          <a:p>
            <a:pPr lvl="1"/>
            <a:r>
              <a:rPr lang="en-US" dirty="0"/>
              <a:t>Bold phrases</a:t>
            </a:r>
          </a:p>
          <a:p>
            <a:pPr lvl="1"/>
            <a:r>
              <a:rPr lang="en-US" dirty="0"/>
              <a:t>Hyperlinks</a:t>
            </a:r>
          </a:p>
        </p:txBody>
      </p:sp>
    </p:spTree>
    <p:extLst>
      <p:ext uri="{BB962C8B-B14F-4D97-AF65-F5344CB8AC3E}">
        <p14:creationId xmlns:p14="http://schemas.microsoft.com/office/powerpoint/2010/main" val="3564559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Dictionary-based techniques</a:t>
            </a:r>
          </a:p>
          <a:p>
            <a:r>
              <a:rPr lang="en-US" dirty="0"/>
              <a:t>Wikipedia entity pages are pages that describe an entity</a:t>
            </a:r>
          </a:p>
          <a:p>
            <a:r>
              <a:rPr lang="en-US" dirty="0"/>
              <a:t>The title is typically the name of the entity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790" y="3429000"/>
            <a:ext cx="66617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9072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Dictionary-based techniques</a:t>
            </a:r>
          </a:p>
          <a:p>
            <a:r>
              <a:rPr lang="en-US" dirty="0"/>
              <a:t>Redirect pages exists for each alternative name for the same identity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4432" y="3271044"/>
            <a:ext cx="35052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8459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Dictionary-based techniques</a:t>
            </a:r>
          </a:p>
          <a:p>
            <a:r>
              <a:rPr lang="en-US" dirty="0"/>
              <a:t>Disambiguation pages are used when the same name refer to different entities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8326" y="3342440"/>
            <a:ext cx="69596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037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Dictionary-based techniques</a:t>
            </a:r>
          </a:p>
          <a:p>
            <a:r>
              <a:rPr lang="en-US" dirty="0"/>
              <a:t>Bold phrases from the first paragraphs often refers to other names of the same entity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029" y="3327066"/>
            <a:ext cx="57531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4372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Dictionary-based techniques</a:t>
            </a:r>
          </a:p>
          <a:p>
            <a:r>
              <a:rPr lang="en-US" dirty="0"/>
              <a:t>Hyperlinks in Wikipedia articles contain anchor text that can be used as synonyms for a particular entity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0273" y="3846763"/>
            <a:ext cx="4031085" cy="127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524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Two types of information extraction</a:t>
            </a:r>
            <a:endParaRPr lang="en-US" dirty="0"/>
          </a:p>
          <a:p>
            <a:r>
              <a:rPr lang="en-US" dirty="0"/>
              <a:t>Named Entity Recognition (NER)</a:t>
            </a:r>
          </a:p>
          <a:p>
            <a:r>
              <a:rPr lang="en-US" dirty="0"/>
              <a:t>Relation Extraction (RE)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Sometimes NER is seen as a sort of NLP pre-processing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Sometimes in literature the task of </a:t>
            </a:r>
            <a:r>
              <a:rPr lang="en-US" i="1" u="sng" dirty="0"/>
              <a:t>relation extraction</a:t>
            </a:r>
            <a:r>
              <a:rPr lang="en-US" i="1" dirty="0"/>
              <a:t> </a:t>
            </a:r>
            <a:r>
              <a:rPr lang="en-US" dirty="0"/>
              <a:t>is referred to as information extraction. We keep the distinction between NER and RE</a:t>
            </a:r>
          </a:p>
        </p:txBody>
      </p:sp>
    </p:spTree>
    <p:extLst>
      <p:ext uri="{BB962C8B-B14F-4D97-AF65-F5344CB8AC3E}">
        <p14:creationId xmlns:p14="http://schemas.microsoft.com/office/powerpoint/2010/main" val="14978537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Dictionary-based techniques</a:t>
            </a:r>
          </a:p>
          <a:p>
            <a:r>
              <a:rPr lang="en-US" dirty="0"/>
              <a:t>Entities mentions in text can be matched with the dictionary keys either using exact matching or with other string similarity measures</a:t>
            </a:r>
          </a:p>
          <a:p>
            <a:pPr lvl="1"/>
            <a:r>
              <a:rPr lang="en-US" dirty="0"/>
              <a:t>Dice score  (# common bigrams)</a:t>
            </a:r>
          </a:p>
          <a:p>
            <a:pPr lvl="1"/>
            <a:r>
              <a:rPr lang="en-US" dirty="0"/>
              <a:t>Hamming distance (minimum number of substitutions to convert strings)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Sometimes entities are misspelled! There are algorithms to correct such cases</a:t>
            </a:r>
          </a:p>
        </p:txBody>
      </p:sp>
    </p:spTree>
    <p:extLst>
      <p:ext uri="{BB962C8B-B14F-4D97-AF65-F5344CB8AC3E}">
        <p14:creationId xmlns:p14="http://schemas.microsoft.com/office/powerpoint/2010/main" val="3772345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Surface form expansion</a:t>
            </a:r>
          </a:p>
          <a:p>
            <a:r>
              <a:rPr lang="en-US" dirty="0"/>
              <a:t>Some entity mentions are acronyms or part of the entities’ full names</a:t>
            </a:r>
          </a:p>
          <a:p>
            <a:r>
              <a:rPr lang="en-US" dirty="0"/>
              <a:t>We can use surface form expansion techniques to identity the real names</a:t>
            </a:r>
          </a:p>
          <a:p>
            <a:pPr lvl="1"/>
            <a:r>
              <a:rPr lang="en-US" i="1" dirty="0"/>
              <a:t>Heuristic-based methods</a:t>
            </a:r>
          </a:p>
          <a:p>
            <a:pPr lvl="1"/>
            <a:r>
              <a:rPr lang="en-US" i="1" dirty="0"/>
              <a:t>Supervised 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8099945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Surface form expansion </a:t>
            </a:r>
            <a:r>
              <a:rPr lang="mr-IN" b="1" dirty="0"/>
              <a:t>–</a:t>
            </a:r>
            <a:r>
              <a:rPr lang="en-US" b="1" dirty="0"/>
              <a:t> Heuristic-based methods</a:t>
            </a:r>
          </a:p>
          <a:p>
            <a:r>
              <a:rPr lang="en-US" dirty="0"/>
              <a:t>We can search the text around the entity mention using pattern matching</a:t>
            </a:r>
          </a:p>
          <a:p>
            <a:pPr lvl="1"/>
            <a:r>
              <a:rPr lang="en-US" dirty="0"/>
              <a:t>University of Illinois at Urbana-Champaign (UIUC), HP (Hewlett-Packard)</a:t>
            </a:r>
          </a:p>
          <a:p>
            <a:r>
              <a:rPr lang="en-US" dirty="0"/>
              <a:t>We can check for N continuous words (without stop words) that have the same initials than the acronym</a:t>
            </a:r>
          </a:p>
          <a:p>
            <a:r>
              <a:rPr lang="en-US" dirty="0"/>
              <a:t>Michael I. Jordan =&gt; if “person” according to NER, then also “Jordan” refers to it</a:t>
            </a:r>
          </a:p>
        </p:txBody>
      </p:sp>
    </p:spTree>
    <p:extLst>
      <p:ext uri="{BB962C8B-B14F-4D97-AF65-F5344CB8AC3E}">
        <p14:creationId xmlns:p14="http://schemas.microsoft.com/office/powerpoint/2010/main" val="6799332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Surface form expansion </a:t>
            </a:r>
            <a:r>
              <a:rPr lang="mr-IN" b="1" dirty="0"/>
              <a:t>–</a:t>
            </a:r>
            <a:r>
              <a:rPr lang="en-US" b="1" dirty="0"/>
              <a:t> Supervised Learning Methods</a:t>
            </a:r>
          </a:p>
          <a:p>
            <a:r>
              <a:rPr lang="en-US" dirty="0"/>
              <a:t>Some acronyms are quite hard for heuristic based methods</a:t>
            </a:r>
          </a:p>
          <a:p>
            <a:pPr lvl="1"/>
            <a:r>
              <a:rPr lang="en-US" dirty="0"/>
              <a:t>E.g. DOD=Department of Defense</a:t>
            </a:r>
          </a:p>
          <a:p>
            <a:r>
              <a:rPr lang="en-US" dirty="0"/>
              <a:t>We can use the extractions obtained with heuristics for training a supervised classifier (e.g. SVM). In literature the usage of such classifier improved the accuracy of 15.1% [1]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43580" y="5433848"/>
            <a:ext cx="7510220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W. Zhang, Y. C. Sim, J. Su, and C. L. Tan, “Entity Linking with Effective Acronym Expansion, Instance Selection, and Topic Modeling.,” in </a:t>
            </a:r>
            <a:r>
              <a:rPr lang="en-US" i="1" dirty="0"/>
              <a:t>IJCAI</a:t>
            </a:r>
            <a:r>
              <a:rPr lang="en-US" dirty="0"/>
              <a:t>, 2011, vol. 2011, pp. 1909–1914.</a:t>
            </a:r>
          </a:p>
        </p:txBody>
      </p:sp>
    </p:spTree>
    <p:extLst>
      <p:ext uri="{BB962C8B-B14F-4D97-AF65-F5344CB8AC3E}">
        <p14:creationId xmlns:p14="http://schemas.microsoft.com/office/powerpoint/2010/main" val="8780000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Based on search engines</a:t>
            </a:r>
          </a:p>
          <a:p>
            <a:r>
              <a:rPr lang="en-US" dirty="0"/>
              <a:t>One simple idea is to query Google</a:t>
            </a:r>
            <a:br>
              <a:rPr lang="en-US" dirty="0"/>
            </a:br>
            <a:r>
              <a:rPr lang="en-US" dirty="0"/>
              <a:t>with the entity mention and check</a:t>
            </a:r>
            <a:br>
              <a:rPr lang="en-US" dirty="0"/>
            </a:br>
            <a:r>
              <a:rPr lang="en-US" dirty="0"/>
              <a:t>whether Wikipedia pages show up</a:t>
            </a:r>
            <a:br>
              <a:rPr lang="en-US" dirty="0"/>
            </a:br>
            <a:r>
              <a:rPr lang="en-US" dirty="0"/>
              <a:t>in the top-k positions</a:t>
            </a:r>
          </a:p>
          <a:p>
            <a:r>
              <a:rPr lang="en-US" dirty="0"/>
              <a:t>Disadvantage: this method does not</a:t>
            </a:r>
            <a:br>
              <a:rPr lang="en-US" dirty="0"/>
            </a:br>
            <a:r>
              <a:rPr lang="en-US" dirty="0"/>
              <a:t>scale!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032" y="0"/>
            <a:ext cx="5348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29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Rough Accuracy of Information Extraction</a:t>
            </a:r>
          </a:p>
        </p:txBody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6400" y="4749800"/>
            <a:ext cx="11379200" cy="1295400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charset="0"/>
              </a:rPr>
              <a:t>These are very rough, actually optimistic, numbers</a:t>
            </a:r>
          </a:p>
          <a:p>
            <a:pPr lvl="1"/>
            <a:r>
              <a:rPr lang="en-US" dirty="0">
                <a:sym typeface="Wingdings" charset="0"/>
              </a:rPr>
              <a:t>Hold for well-established tasks, but lower for many specific/novel IE tasks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930400" y="2006600"/>
          <a:ext cx="8128000" cy="24722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4453">
                <a:tc>
                  <a:txBody>
                    <a:bodyPr/>
                    <a:lstStyle/>
                    <a:p>
                      <a:r>
                        <a:rPr lang="en-US" sz="2400" dirty="0"/>
                        <a:t>Information type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Accuracy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4453">
                <a:tc>
                  <a:txBody>
                    <a:bodyPr/>
                    <a:lstStyle/>
                    <a:p>
                      <a:r>
                        <a:rPr lang="en-US" sz="2400" dirty="0"/>
                        <a:t>Entities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90-98%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4453">
                <a:tc>
                  <a:txBody>
                    <a:bodyPr/>
                    <a:lstStyle/>
                    <a:p>
                      <a:r>
                        <a:rPr lang="en-US" sz="2400" dirty="0"/>
                        <a:t>Attributes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80%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4453">
                <a:tc>
                  <a:txBody>
                    <a:bodyPr/>
                    <a:lstStyle/>
                    <a:p>
                      <a:r>
                        <a:rPr lang="en-US" sz="2400" dirty="0"/>
                        <a:t>Relations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60-70%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4453">
                <a:tc>
                  <a:txBody>
                    <a:bodyPr/>
                    <a:lstStyle/>
                    <a:p>
                      <a:r>
                        <a:rPr lang="en-US" sz="2400" dirty="0"/>
                        <a:t>Events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50-60%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748981" y="6131469"/>
            <a:ext cx="6604819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Table from http://</a:t>
            </a:r>
            <a:r>
              <a:rPr lang="en-US" dirty="0" err="1"/>
              <a:t>web.stanford.edu</a:t>
            </a:r>
            <a:r>
              <a:rPr lang="en-US" dirty="0"/>
              <a:t>/class/cs124</a:t>
            </a:r>
          </a:p>
        </p:txBody>
      </p:sp>
    </p:spTree>
    <p:extLst>
      <p:ext uri="{BB962C8B-B14F-4D97-AF65-F5344CB8AC3E}">
        <p14:creationId xmlns:p14="http://schemas.microsoft.com/office/powerpoint/2010/main" val="1624834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Entity Recognition (intro)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Slides inspired by http://</a:t>
            </a:r>
            <a:r>
              <a:rPr lang="en-US" dirty="0" err="1"/>
              <a:t>web.stanford.edu</a:t>
            </a:r>
            <a:r>
              <a:rPr lang="en-US" dirty="0"/>
              <a:t>/class/cs124/</a:t>
            </a:r>
          </a:p>
        </p:txBody>
      </p:sp>
    </p:spTree>
    <p:extLst>
      <p:ext uri="{BB962C8B-B14F-4D97-AF65-F5344CB8AC3E}">
        <p14:creationId xmlns:p14="http://schemas.microsoft.com/office/powerpoint/2010/main" val="1186108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Entity Recognition (NER)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a typeface="ＭＳ Ｐゴシック" charset="0"/>
                <a:cs typeface="ＭＳ Ｐゴシック" charset="0"/>
              </a:rPr>
              <a:t>Named entities: </a:t>
            </a:r>
            <a:r>
              <a:rPr lang="en-US" dirty="0">
                <a:ea typeface="ＭＳ Ｐゴシック" charset="0"/>
                <a:cs typeface="ＭＳ Ｐゴシック" charset="0"/>
              </a:rPr>
              <a:t>Anything you can refer with a name to with a name</a:t>
            </a:r>
          </a:p>
          <a:p>
            <a:pPr lvl="1"/>
            <a:r>
              <a:rPr lang="en-US" dirty="0">
                <a:ea typeface="ＭＳ Ｐゴシック" charset="0"/>
                <a:cs typeface="ＭＳ Ｐゴシック" charset="0"/>
              </a:rPr>
              <a:t>Locations, persons, organizations</a:t>
            </a:r>
          </a:p>
          <a:p>
            <a:pPr lvl="1"/>
            <a:r>
              <a:rPr lang="en-US" dirty="0">
                <a:ea typeface="ＭＳ Ｐゴシック" charset="0"/>
                <a:cs typeface="ＭＳ Ｐゴシック" charset="0"/>
              </a:rPr>
              <a:t>Facilities, vehicles, songs, movies, products</a:t>
            </a:r>
          </a:p>
          <a:p>
            <a:pPr lvl="1"/>
            <a:r>
              <a:rPr lang="en-US" dirty="0">
                <a:ea typeface="ＭＳ Ｐゴシック" charset="0"/>
                <a:cs typeface="ＭＳ Ｐゴシック" charset="0"/>
              </a:rPr>
              <a:t>Etc.</a:t>
            </a:r>
          </a:p>
          <a:p>
            <a:r>
              <a:rPr lang="en-US" b="1" dirty="0">
                <a:ea typeface="ＭＳ Ｐゴシック" charset="0"/>
                <a:cs typeface="ＭＳ Ｐゴシック" charset="0"/>
              </a:rPr>
              <a:t>Named entity Recognition: </a:t>
            </a:r>
            <a:r>
              <a:rPr lang="en-US" i="1" dirty="0">
                <a:ea typeface="ＭＳ Ｐゴシック" charset="0"/>
                <a:cs typeface="ＭＳ Ｐゴシック" charset="0"/>
              </a:rPr>
              <a:t>find</a:t>
            </a:r>
            <a:r>
              <a:rPr lang="en-US" dirty="0">
                <a:ea typeface="ＭＳ Ｐゴシック" charset="0"/>
                <a:cs typeface="ＭＳ Ｐゴシック" charset="0"/>
              </a:rPr>
              <a:t> and </a:t>
            </a:r>
            <a:r>
              <a:rPr lang="en-US" i="1" dirty="0">
                <a:ea typeface="ＭＳ Ｐゴシック" charset="0"/>
                <a:cs typeface="ＭＳ Ｐゴシック" charset="0"/>
              </a:rPr>
              <a:t>classify</a:t>
            </a:r>
            <a:r>
              <a:rPr lang="en-US" dirty="0">
                <a:ea typeface="ＭＳ Ｐゴシック" charset="0"/>
                <a:cs typeface="ＭＳ Ｐゴシック" charset="0"/>
              </a:rPr>
              <a:t> names in text, for example: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4451684"/>
            <a:ext cx="1012405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2000" dirty="0">
                <a:ea typeface="ＭＳ Ｐゴシック" charset="0"/>
                <a:cs typeface="ＭＳ Ｐゴシック" charset="0"/>
              </a:rPr>
              <a:t>“The decision by the independent MP Andrew </a:t>
            </a:r>
            <a:r>
              <a:rPr lang="en-US" sz="2000" dirty="0" err="1">
                <a:ea typeface="ＭＳ Ｐゴシック" charset="0"/>
                <a:cs typeface="ＭＳ Ｐゴシック" charset="0"/>
              </a:rPr>
              <a:t>Wilkie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 to withdraw his support for the minority </a:t>
            </a:r>
          </a:p>
          <a:p>
            <a:pPr marL="0" lvl="1"/>
            <a:r>
              <a:rPr lang="en-US" sz="2000" dirty="0">
                <a:ea typeface="ＭＳ Ｐゴシック" charset="0"/>
                <a:cs typeface="ＭＳ Ｐゴシック" charset="0"/>
              </a:rPr>
              <a:t>Labor government sounded dramatic but it should not further threaten its stability. When, </a:t>
            </a:r>
          </a:p>
          <a:p>
            <a:pPr marL="0" lvl="1"/>
            <a:r>
              <a:rPr lang="en-US" sz="2000" dirty="0">
                <a:ea typeface="ＭＳ Ｐゴシック" charset="0"/>
                <a:cs typeface="ＭＳ Ｐゴシック" charset="0"/>
              </a:rPr>
              <a:t>after the 2010 election, </a:t>
            </a:r>
            <a:r>
              <a:rPr lang="en-US" sz="2000" dirty="0" err="1">
                <a:ea typeface="ＭＳ Ｐゴシック" charset="0"/>
                <a:cs typeface="ＭＳ Ｐゴシック" charset="0"/>
              </a:rPr>
              <a:t>Wilkie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, Rob Oakeshott, Tony Windsor and the Greens agreed to support</a:t>
            </a:r>
          </a:p>
          <a:p>
            <a:pPr marL="0" lvl="1"/>
            <a:r>
              <a:rPr lang="en-US" sz="2000" dirty="0">
                <a:ea typeface="ＭＳ Ｐゴシック" charset="0"/>
                <a:cs typeface="ＭＳ Ｐゴシック" charset="0"/>
              </a:rPr>
              <a:t>Labor, they gave just two guarantees: confidence and supply.”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44398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Entity Recognition (NER)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a typeface="ＭＳ Ｐゴシック" charset="0"/>
                <a:cs typeface="ＭＳ Ｐゴシック" charset="0"/>
              </a:rPr>
              <a:t>Named entities: </a:t>
            </a:r>
            <a:r>
              <a:rPr lang="en-US" dirty="0">
                <a:ea typeface="ＭＳ Ｐゴシック" charset="0"/>
                <a:cs typeface="ＭＳ Ｐゴシック" charset="0"/>
              </a:rPr>
              <a:t>Anything you can refer with a name to with a name</a:t>
            </a:r>
          </a:p>
          <a:p>
            <a:pPr lvl="1"/>
            <a:r>
              <a:rPr lang="en-US" dirty="0">
                <a:ea typeface="ＭＳ Ｐゴシック" charset="0"/>
                <a:cs typeface="ＭＳ Ｐゴシック" charset="0"/>
              </a:rPr>
              <a:t>Locations, persons, organizations</a:t>
            </a:r>
          </a:p>
          <a:p>
            <a:pPr lvl="1"/>
            <a:r>
              <a:rPr lang="en-US" dirty="0">
                <a:ea typeface="ＭＳ Ｐゴシック" charset="0"/>
                <a:cs typeface="ＭＳ Ｐゴシック" charset="0"/>
              </a:rPr>
              <a:t>Facilities, vehicles, songs, movies, products</a:t>
            </a:r>
          </a:p>
          <a:p>
            <a:pPr lvl="1"/>
            <a:r>
              <a:rPr lang="en-US" dirty="0">
                <a:ea typeface="ＭＳ Ｐゴシック" charset="0"/>
                <a:cs typeface="ＭＳ Ｐゴシック" charset="0"/>
              </a:rPr>
              <a:t>Etc.</a:t>
            </a:r>
          </a:p>
          <a:p>
            <a:r>
              <a:rPr lang="en-US" b="1" dirty="0">
                <a:ea typeface="ＭＳ Ｐゴシック" charset="0"/>
                <a:cs typeface="ＭＳ Ｐゴシック" charset="0"/>
              </a:rPr>
              <a:t>Named entity Recognition: </a:t>
            </a:r>
            <a:r>
              <a:rPr lang="en-US" b="1" i="1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find</a:t>
            </a:r>
            <a:r>
              <a:rPr lang="en-US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ea typeface="ＭＳ Ｐゴシック" charset="0"/>
                <a:cs typeface="ＭＳ Ｐゴシック" charset="0"/>
              </a:rPr>
              <a:t>and </a:t>
            </a:r>
            <a:r>
              <a:rPr lang="en-US" i="1" dirty="0">
                <a:ea typeface="ＭＳ Ｐゴシック" charset="0"/>
                <a:cs typeface="ＭＳ Ｐゴシック" charset="0"/>
              </a:rPr>
              <a:t>classify</a:t>
            </a:r>
            <a:r>
              <a:rPr lang="en-US" dirty="0">
                <a:ea typeface="ＭＳ Ｐゴシック" charset="0"/>
                <a:cs typeface="ＭＳ Ｐゴシック" charset="0"/>
              </a:rPr>
              <a:t> names in text, for example: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4451684"/>
            <a:ext cx="1012405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2000" dirty="0">
                <a:ea typeface="ＭＳ Ｐゴシック" charset="0"/>
                <a:cs typeface="ＭＳ Ｐゴシック" charset="0"/>
              </a:rPr>
              <a:t>“The decision by the independent MP </a:t>
            </a:r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Andrew </a:t>
            </a:r>
            <a:r>
              <a:rPr lang="en-US" sz="2000" dirty="0" err="1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Wilkie</a:t>
            </a:r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to withdraw his support for the minority </a:t>
            </a:r>
          </a:p>
          <a:p>
            <a:pPr marL="0" lvl="1"/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Labor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 government sounded dramatic but it should not further threaten its stability. When, </a:t>
            </a:r>
          </a:p>
          <a:p>
            <a:pPr marL="0" lvl="1"/>
            <a:r>
              <a:rPr lang="en-US" sz="2000" dirty="0">
                <a:ea typeface="ＭＳ Ｐゴシック" charset="0"/>
                <a:cs typeface="ＭＳ Ｐゴシック" charset="0"/>
              </a:rPr>
              <a:t>after the </a:t>
            </a:r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2010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 election, </a:t>
            </a:r>
            <a:r>
              <a:rPr lang="en-US" sz="2000" dirty="0" err="1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Wilkie</a:t>
            </a:r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, Rob Oakeshott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, </a:t>
            </a:r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Tony Windsor 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and the </a:t>
            </a:r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Greens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 agreed to support</a:t>
            </a:r>
          </a:p>
          <a:p>
            <a:pPr marL="0" lvl="1"/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Labor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, they gave just two guarantees: confidence and supply.”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37736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Entity Recognition (NER)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a typeface="ＭＳ Ｐゴシック" charset="0"/>
                <a:cs typeface="ＭＳ Ｐゴシック" charset="0"/>
              </a:rPr>
              <a:t>Named entities: </a:t>
            </a:r>
            <a:r>
              <a:rPr lang="en-US" dirty="0">
                <a:ea typeface="ＭＳ Ｐゴシック" charset="0"/>
                <a:cs typeface="ＭＳ Ｐゴシック" charset="0"/>
              </a:rPr>
              <a:t>Anything you can refer with a name to with a name</a:t>
            </a:r>
          </a:p>
          <a:p>
            <a:pPr lvl="1"/>
            <a:r>
              <a:rPr lang="en-US" dirty="0">
                <a:ea typeface="ＭＳ Ｐゴシック" charset="0"/>
                <a:cs typeface="ＭＳ Ｐゴシック" charset="0"/>
              </a:rPr>
              <a:t>Locations, persons, organizations</a:t>
            </a:r>
          </a:p>
          <a:p>
            <a:pPr lvl="1"/>
            <a:r>
              <a:rPr lang="en-US" dirty="0">
                <a:ea typeface="ＭＳ Ｐゴシック" charset="0"/>
                <a:cs typeface="ＭＳ Ｐゴシック" charset="0"/>
              </a:rPr>
              <a:t>Facilities, vehicles, songs, movies, products</a:t>
            </a:r>
          </a:p>
          <a:p>
            <a:pPr lvl="1"/>
            <a:r>
              <a:rPr lang="en-US" dirty="0">
                <a:ea typeface="ＭＳ Ｐゴシック" charset="0"/>
                <a:cs typeface="ＭＳ Ｐゴシック" charset="0"/>
              </a:rPr>
              <a:t>Etc.</a:t>
            </a:r>
          </a:p>
          <a:p>
            <a:r>
              <a:rPr lang="en-US" b="1" dirty="0">
                <a:ea typeface="ＭＳ Ｐゴシック" charset="0"/>
                <a:cs typeface="ＭＳ Ｐゴシック" charset="0"/>
              </a:rPr>
              <a:t>Named entity Recognition: </a:t>
            </a:r>
            <a:r>
              <a:rPr lang="en-US" i="1" dirty="0">
                <a:ea typeface="ＭＳ Ｐゴシック" charset="0"/>
                <a:cs typeface="ＭＳ Ｐゴシック" charset="0"/>
              </a:rPr>
              <a:t>find</a:t>
            </a:r>
            <a:r>
              <a:rPr lang="en-US" dirty="0">
                <a:ea typeface="ＭＳ Ｐゴシック" charset="0"/>
                <a:cs typeface="ＭＳ Ｐゴシック" charset="0"/>
              </a:rPr>
              <a:t> and </a:t>
            </a:r>
            <a:r>
              <a:rPr lang="en-US" b="1" i="1" dirty="0">
                <a:solidFill>
                  <a:schemeClr val="accent1"/>
                </a:solidFill>
                <a:ea typeface="ＭＳ Ｐゴシック" charset="0"/>
                <a:cs typeface="ＭＳ Ｐゴシック" charset="0"/>
              </a:rPr>
              <a:t>classify</a:t>
            </a:r>
            <a:r>
              <a:rPr lang="en-US" dirty="0">
                <a:solidFill>
                  <a:schemeClr val="accent1"/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ea typeface="ＭＳ Ｐゴシック" charset="0"/>
                <a:cs typeface="ＭＳ Ｐゴシック" charset="0"/>
              </a:rPr>
              <a:t>names in text, for example: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4451684"/>
            <a:ext cx="1012405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2000" dirty="0">
                <a:ea typeface="ＭＳ Ｐゴシック" charset="0"/>
                <a:cs typeface="ＭＳ Ｐゴシック" charset="0"/>
              </a:rPr>
              <a:t>“The decision by the independent MP </a:t>
            </a:r>
            <a:r>
              <a:rPr lang="en-US" sz="2000" dirty="0">
                <a:solidFill>
                  <a:schemeClr val="accent1"/>
                </a:solidFill>
                <a:ea typeface="ＭＳ Ｐゴシック" charset="0"/>
                <a:cs typeface="ＭＳ Ｐゴシック" charset="0"/>
              </a:rPr>
              <a:t>Andrew </a:t>
            </a:r>
            <a:r>
              <a:rPr lang="en-US" sz="2000" dirty="0" err="1">
                <a:solidFill>
                  <a:schemeClr val="accent1"/>
                </a:solidFill>
                <a:ea typeface="ＭＳ Ｐゴシック" charset="0"/>
                <a:cs typeface="ＭＳ Ｐゴシック" charset="0"/>
              </a:rPr>
              <a:t>Wilkie</a:t>
            </a:r>
            <a:r>
              <a:rPr lang="en-US" sz="2000" dirty="0">
                <a:solidFill>
                  <a:schemeClr val="accent1"/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to withdraw his support for the minority </a:t>
            </a:r>
          </a:p>
          <a:p>
            <a:pPr marL="0" lvl="1"/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Labor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 government sounded dramatic but it should not further threaten its stability. When, </a:t>
            </a:r>
          </a:p>
          <a:p>
            <a:pPr marL="0" lvl="1"/>
            <a:r>
              <a:rPr lang="en-US" sz="2000" dirty="0">
                <a:ea typeface="ＭＳ Ｐゴシック" charset="0"/>
                <a:cs typeface="ＭＳ Ｐゴシック" charset="0"/>
              </a:rPr>
              <a:t>after the 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  <a:ea typeface="ＭＳ Ｐゴシック" charset="0"/>
                <a:cs typeface="ＭＳ Ｐゴシック" charset="0"/>
              </a:rPr>
              <a:t>2010 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election, </a:t>
            </a:r>
            <a:r>
              <a:rPr lang="en-US" sz="2000" dirty="0" err="1">
                <a:solidFill>
                  <a:schemeClr val="accent1"/>
                </a:solidFill>
                <a:ea typeface="ＭＳ Ｐゴシック" charset="0"/>
                <a:cs typeface="ＭＳ Ｐゴシック" charset="0"/>
              </a:rPr>
              <a:t>Wilkie</a:t>
            </a:r>
            <a:r>
              <a:rPr lang="en-US" sz="2000" dirty="0">
                <a:solidFill>
                  <a:schemeClr val="accent1"/>
                </a:solidFill>
                <a:ea typeface="ＭＳ Ｐゴシック" charset="0"/>
                <a:cs typeface="ＭＳ Ｐゴシック" charset="0"/>
              </a:rPr>
              <a:t>, Rob Oakeshott, Tony Windsor 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and the </a:t>
            </a:r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Greens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 agreed to support</a:t>
            </a:r>
          </a:p>
          <a:p>
            <a:pPr marL="0" lvl="1"/>
            <a:r>
              <a:rPr lang="en-US" sz="200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Labor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, they gave just two guarantees: confidence and supply.”</a:t>
            </a:r>
          </a:p>
          <a:p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10548427" y="2835857"/>
            <a:ext cx="12192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2584BB"/>
                </a:solidFill>
                <a:latin typeface="+mn-lt"/>
              </a:rPr>
              <a:t>Person</a:t>
            </a:r>
          </a:p>
          <a:p>
            <a:r>
              <a:rPr lang="en-US" sz="2200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Date</a:t>
            </a:r>
          </a:p>
          <a:p>
            <a:r>
              <a:rPr lang="en-US" sz="2200" dirty="0">
                <a:solidFill>
                  <a:schemeClr val="accent6"/>
                </a:solidFill>
                <a:latin typeface="+mn-lt"/>
              </a:rPr>
              <a:t>Location</a:t>
            </a:r>
          </a:p>
          <a:p>
            <a:pPr indent="-457200"/>
            <a:r>
              <a:rPr lang="en-US" sz="2200" dirty="0" err="1">
                <a:solidFill>
                  <a:srgbClr val="FF0000"/>
                </a:solidFill>
                <a:latin typeface="+mn-lt"/>
              </a:rPr>
              <a:t>Organi</a:t>
            </a:r>
            <a:r>
              <a:rPr lang="en-US" sz="2200" dirty="0">
                <a:solidFill>
                  <a:srgbClr val="FF0000"/>
                </a:solidFill>
                <a:latin typeface="+mn-lt"/>
              </a:rPr>
              <a:t>-</a:t>
            </a:r>
          </a:p>
          <a:p>
            <a:pPr indent="-457200"/>
            <a:r>
              <a:rPr lang="en-US" sz="2200" dirty="0">
                <a:solidFill>
                  <a:srgbClr val="FF0000"/>
                </a:solidFill>
                <a:latin typeface="+mn-lt"/>
              </a:rPr>
              <a:t>    </a:t>
            </a:r>
            <a:r>
              <a:rPr lang="en-US" sz="2200" dirty="0" err="1">
                <a:solidFill>
                  <a:srgbClr val="FF0000"/>
                </a:solidFill>
                <a:latin typeface="+mn-lt"/>
              </a:rPr>
              <a:t>zation</a:t>
            </a:r>
            <a:endParaRPr lang="en-US" sz="2200" dirty="0">
              <a:solidFill>
                <a:srgbClr val="FF0000"/>
              </a:solidFill>
              <a:latin typeface="+mn-lt"/>
            </a:endParaRPr>
          </a:p>
          <a:p>
            <a:endParaRPr lang="en-US" sz="1800" dirty="0">
              <a:solidFill>
                <a:srgbClr val="2584BB"/>
              </a:solidFill>
              <a:latin typeface="+mn-lt"/>
            </a:endParaRPr>
          </a:p>
          <a:p>
            <a:endParaRPr lang="en-US" dirty="0">
              <a:solidFill>
                <a:schemeClr val="accent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4023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Entity Recognition (NER)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Detecting entities is useful because</a:t>
            </a:r>
          </a:p>
          <a:p>
            <a:pPr lvl="1"/>
            <a:r>
              <a:rPr lang="en-US" dirty="0"/>
              <a:t>Named entities can be indexed, linked off, etc.</a:t>
            </a:r>
          </a:p>
          <a:p>
            <a:pPr lvl="1"/>
            <a:r>
              <a:rPr lang="en-US" dirty="0"/>
              <a:t>Sentiment can be attributed to companies or products</a:t>
            </a:r>
          </a:p>
          <a:p>
            <a:pPr lvl="1"/>
            <a:r>
              <a:rPr lang="en-US" dirty="0"/>
              <a:t>A lot of relations are associations between named entities</a:t>
            </a:r>
          </a:p>
          <a:p>
            <a:pPr lvl="1"/>
            <a:r>
              <a:rPr lang="en-US" dirty="0"/>
              <a:t>For question answering, answers are often named entities</a:t>
            </a:r>
          </a:p>
          <a:p>
            <a:pPr lvl="1"/>
            <a:endParaRPr lang="en-US" sz="1050" dirty="0"/>
          </a:p>
          <a:p>
            <a:r>
              <a:rPr lang="en-US" dirty="0"/>
              <a:t>Concretely</a:t>
            </a:r>
          </a:p>
          <a:p>
            <a:pPr lvl="1"/>
            <a:r>
              <a:rPr lang="en-US" dirty="0"/>
              <a:t>Many web pages tag various entities, with links to bio or topic pages, etc.</a:t>
            </a:r>
          </a:p>
          <a:p>
            <a:pPr lvl="2"/>
            <a:r>
              <a:rPr lang="en-US" dirty="0"/>
              <a:t>Reuters</a:t>
            </a:r>
            <a:r>
              <a:rPr lang="en-US" altLang="ja-JP" dirty="0"/>
              <a:t>’ </a:t>
            </a:r>
            <a:r>
              <a:rPr lang="en-US" altLang="ja-JP" dirty="0" err="1"/>
              <a:t>OpenCalais</a:t>
            </a:r>
            <a:r>
              <a:rPr lang="en-US" altLang="ja-JP" dirty="0"/>
              <a:t>, </a:t>
            </a:r>
            <a:r>
              <a:rPr lang="en-US" altLang="ja-JP" dirty="0" err="1"/>
              <a:t>Evri</a:t>
            </a:r>
            <a:r>
              <a:rPr lang="en-US" altLang="ja-JP" dirty="0"/>
              <a:t>, </a:t>
            </a:r>
            <a:r>
              <a:rPr lang="en-US" altLang="ja-JP" dirty="0" err="1"/>
              <a:t>AlchemyAPI</a:t>
            </a:r>
            <a:r>
              <a:rPr lang="en-US" altLang="ja-JP" dirty="0"/>
              <a:t>, Yahoo’s Term Extraction, …</a:t>
            </a:r>
            <a:endParaRPr lang="en-US" dirty="0"/>
          </a:p>
          <a:p>
            <a:pPr lvl="1"/>
            <a:r>
              <a:rPr lang="en-US" altLang="ja-JP" dirty="0"/>
              <a:t>Apple/Google/Microsoft/… smart recognizers for document content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22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1441</Words>
  <Application>Microsoft Macintosh PowerPoint</Application>
  <PresentationFormat>Widescreen</PresentationFormat>
  <Paragraphs>190</Paragraphs>
  <Slides>34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ＭＳ Ｐゴシック</vt:lpstr>
      <vt:lpstr>Yu Gothic</vt:lpstr>
      <vt:lpstr>Arial</vt:lpstr>
      <vt:lpstr>Calibri</vt:lpstr>
      <vt:lpstr>Calibri Light</vt:lpstr>
      <vt:lpstr>Mangal</vt:lpstr>
      <vt:lpstr>Wingdings</vt:lpstr>
      <vt:lpstr>Office Theme</vt:lpstr>
      <vt:lpstr>Information Extraction</vt:lpstr>
      <vt:lpstr>What is knowledge acquisition?</vt:lpstr>
      <vt:lpstr>Information Extraction</vt:lpstr>
      <vt:lpstr>Rough Accuracy of Information Extraction</vt:lpstr>
      <vt:lpstr>Named Entity Recognition (intro)</vt:lpstr>
      <vt:lpstr>Named Entity Recognition (NER)</vt:lpstr>
      <vt:lpstr>Named Entity Recognition (NER)</vt:lpstr>
      <vt:lpstr>Named Entity Recognition (NER)</vt:lpstr>
      <vt:lpstr>Named Entity Recognition (NER)</vt:lpstr>
      <vt:lpstr>Named Entity Recognition (NER)</vt:lpstr>
      <vt:lpstr>Named Entity Recognition (NER)</vt:lpstr>
      <vt:lpstr>Entity Linking</vt:lpstr>
      <vt:lpstr>What is knowledge acquisition?</vt:lpstr>
      <vt:lpstr>Problem</vt:lpstr>
      <vt:lpstr>Problem</vt:lpstr>
      <vt:lpstr>Problem</vt:lpstr>
      <vt:lpstr>Problem</vt:lpstr>
      <vt:lpstr>Problem</vt:lpstr>
      <vt:lpstr>Different types of linking</vt:lpstr>
      <vt:lpstr>Goal of Entity Linking</vt:lpstr>
      <vt:lpstr>Entity Linking: Main Steps</vt:lpstr>
      <vt:lpstr>Candidate Entity Generation</vt:lpstr>
      <vt:lpstr>Candidate Entity Generation</vt:lpstr>
      <vt:lpstr>Candidate Entity Generation</vt:lpstr>
      <vt:lpstr>Candidate Entity Generation</vt:lpstr>
      <vt:lpstr>Candidate Entity Generation</vt:lpstr>
      <vt:lpstr>Candidate Entity Generation</vt:lpstr>
      <vt:lpstr>Candidate Entity Generation</vt:lpstr>
      <vt:lpstr>Candidate Entity Generation</vt:lpstr>
      <vt:lpstr>Candidate Entity Generation</vt:lpstr>
      <vt:lpstr>Candidate Entity Generation</vt:lpstr>
      <vt:lpstr>Candidate Entity Generation</vt:lpstr>
      <vt:lpstr>Candidate Entity Generation</vt:lpstr>
      <vt:lpstr>Candidate Entity Generation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Linking</dc:title>
  <dc:creator>Jacopo Urbani</dc:creator>
  <cp:lastModifiedBy>Microsoft Office User</cp:lastModifiedBy>
  <cp:revision>5</cp:revision>
  <dcterms:created xsi:type="dcterms:W3CDTF">2016-11-19T09:47:05Z</dcterms:created>
  <dcterms:modified xsi:type="dcterms:W3CDTF">2018-11-08T15:31:17Z</dcterms:modified>
</cp:coreProperties>
</file>

<file path=docProps/thumbnail.jpeg>
</file>